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9" r:id="rId5"/>
    <p:sldMasterId id="2147483661" r:id="rId6"/>
    <p:sldMasterId id="2147483663" r:id="rId7"/>
    <p:sldMasterId id="2147483665" r:id="rId8"/>
    <p:sldMasterId id="2147483667" r:id="rId9"/>
    <p:sldMasterId id="2147483669" r:id="rId10"/>
    <p:sldMasterId id="2147483671" r:id="rId11"/>
  </p:sldMasterIdLst>
  <p:sldIdLst>
    <p:sldId id="256" r:id="rId12"/>
    <p:sldId id="258" r:id="rId13"/>
    <p:sldId id="265" r:id="rId14"/>
    <p:sldId id="257" r:id="rId15"/>
    <p:sldId id="272" r:id="rId16"/>
    <p:sldId id="274" r:id="rId17"/>
    <p:sldId id="264" r:id="rId18"/>
    <p:sldId id="263" r:id="rId19"/>
    <p:sldId id="261" r:id="rId20"/>
    <p:sldId id="262" r:id="rId21"/>
    <p:sldId id="273" r:id="rId22"/>
    <p:sldId id="270" r:id="rId23"/>
    <p:sldId id="271" r:id="rId24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776955"/>
        <c:axId val="37088191"/>
      </c:barChart>
      <c:catAx>
        <c:axId val="79776955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one"/>
        <c:spPr>
          <a:ln w="0">
            <a:noFill/>
          </a:ln>
        </c:spPr>
        <c:txPr>
          <a:bodyPr/>
          <a:lstStyle/>
          <a:p>
            <a:pPr>
              <a:defRPr sz="1800" b="0"/>
            </a:pPr>
            <a:endParaRPr lang="ru-RU"/>
          </a:p>
        </c:txPr>
        <c:crossAx val="37088191"/>
        <c:crosses val="autoZero"/>
        <c:auto val="1"/>
        <c:lblAlgn val="ctr"/>
        <c:lblOffset val="100"/>
        <c:noMultiLvlLbl val="0"/>
      </c:catAx>
      <c:valAx>
        <c:axId val="37088191"/>
        <c:scaling>
          <c:orientation val="minMax"/>
        </c:scaling>
        <c:delete val="0"/>
        <c:axPos val="l"/>
        <c:numFmt formatCode="General" sourceLinked="1"/>
        <c:majorTickMark val="cross"/>
        <c:minorTickMark val="cross"/>
        <c:tickLblPos val="none"/>
        <c:spPr>
          <a:ln w="0">
            <a:noFill/>
          </a:ln>
        </c:spPr>
        <c:txPr>
          <a:bodyPr/>
          <a:lstStyle/>
          <a:p>
            <a:pPr>
              <a:defRPr sz="1800" b="0"/>
            </a:pPr>
            <a:endParaRPr lang="ru-RU"/>
          </a:p>
        </c:txPr>
        <c:crossAx val="79776955"/>
        <c:crosses val="autoZero"/>
        <c:crossBetween val="midCat"/>
      </c:valAx>
      <c:spPr>
        <a:noFill/>
        <a:ln w="25560">
          <a:noFill/>
        </a:ln>
      </c:spPr>
    </c:plotArea>
    <c:legend>
      <c:legendPos val="b"/>
      <c:layout/>
      <c:overlay val="0"/>
      <c:spPr>
        <a:solidFill>
          <a:srgbClr val="F2F2F2">
            <a:alpha val="39000"/>
          </a:srgbClr>
        </a:solidFill>
        <a:ln w="0">
          <a:noFill/>
        </a:ln>
      </c:spPr>
      <c:txPr>
        <a:bodyPr/>
        <a:lstStyle/>
        <a:p>
          <a:pPr>
            <a:defRPr sz="1600" b="0" u="none" strike="noStrike">
              <a:solidFill>
                <a:srgbClr val="000000"/>
              </a:solidFill>
              <a:uFillTx/>
              <a:latin typeface="Times New Roman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EF862B-FD59-4719-B43A-5671C885BFC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A7E574-6658-4435-A28C-DEF57C78DEAA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Правила нахождения граждан и размещения объектов в зонах повышенной опасности, выполнения в этих зонах работ, проезда и перехода через железнодорожные пути, утв. приказом Министерства транспорта Российской Федерации от 27 января 2022 г. N 20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2F8C64-2BE1-4DC6-AD92-8477C237CBD1}" type="parTrans" cxnId="{97E2043E-23EF-4FCB-A3D8-AEBD0D645FE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C951FE-6244-473F-903B-0F0A2AB0143C}" type="sibTrans" cxnId="{97E2043E-23EF-4FCB-A3D8-AEBD0D645FE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DCFD87-215E-4FDE-B5D9-BCEAC07C579C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Распоряжение ОАО "РЖД" от 13 декабря 2010 г. N 2559р "О вводе в действие "Требований к ограждению железнодорожных путей для предупреждения несчастных случаев с гражданами"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4F771-CE40-4FB3-9480-335CACA3957D}" type="parTrans" cxnId="{F48BAF48-3E9D-41D5-9763-049A043DA68C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056BFF-9951-451D-A5CD-2171D0FC9633}" type="sibTrans" cxnId="{F48BAF48-3E9D-41D5-9763-049A043DA68C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26AD1-BC64-46C5-9D57-72A2C558FECB}">
      <dgm:prSet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закон от 10 января 2003 г. N 17-ФЗ "О железнодорожном транспорте в Российской Федерации"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6697D-0A43-4014-9F1F-B0253A79060B}" type="parTrans" cxnId="{2100865B-DA19-4DA8-BB85-CB991451B9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C7CC6-3DA8-4A77-8E44-62E2B474A6E1}" type="sibTrans" cxnId="{2100865B-DA19-4DA8-BB85-CB991451B9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F6AB82-BD34-4CDF-BE3B-36EB0AB77E28}">
      <dgm:prSet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Правила технической эксплуатации железных дорог Российской Федерации, утв. приказом Минтранса России от 23 июня 2022 г. N 250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B7B382-9DF5-495B-A864-52F423767DE5}" type="sibTrans" cxnId="{DD12AFD0-7B4D-41F2-BB47-5EB3D17FCF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054B7-A62B-4568-9701-9A5313A0D2A1}" type="parTrans" cxnId="{DD12AFD0-7B4D-41F2-BB47-5EB3D17FCF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26367-7A0E-4C1B-89B0-F4B657884068}" type="pres">
      <dgm:prSet presAssocID="{4EEF862B-FD59-4719-B43A-5671C885BF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85809F0-339A-420C-9D80-A3AF0DB66162}" type="pres">
      <dgm:prSet presAssocID="{4EEF862B-FD59-4719-B43A-5671C885BFC4}" presName="Name1" presStyleCnt="0"/>
      <dgm:spPr/>
    </dgm:pt>
    <dgm:pt modelId="{0EE819E5-8650-404E-B15A-088A4450FFDA}" type="pres">
      <dgm:prSet presAssocID="{4EEF862B-FD59-4719-B43A-5671C885BFC4}" presName="cycle" presStyleCnt="0"/>
      <dgm:spPr/>
    </dgm:pt>
    <dgm:pt modelId="{47F7333E-9A2B-431D-8362-E14DA1674D44}" type="pres">
      <dgm:prSet presAssocID="{4EEF862B-FD59-4719-B43A-5671C885BFC4}" presName="srcNode" presStyleLbl="node1" presStyleIdx="0" presStyleCnt="4"/>
      <dgm:spPr/>
    </dgm:pt>
    <dgm:pt modelId="{40D100E5-90FE-4431-82EF-C2EC9B09C027}" type="pres">
      <dgm:prSet presAssocID="{4EEF862B-FD59-4719-B43A-5671C885BFC4}" presName="conn" presStyleLbl="parChTrans1D2" presStyleIdx="0" presStyleCnt="1"/>
      <dgm:spPr/>
      <dgm:t>
        <a:bodyPr/>
        <a:lstStyle/>
        <a:p>
          <a:endParaRPr lang="ru-RU"/>
        </a:p>
      </dgm:t>
    </dgm:pt>
    <dgm:pt modelId="{B957F97B-49D7-49ED-9D39-6B9FAF5E7F87}" type="pres">
      <dgm:prSet presAssocID="{4EEF862B-FD59-4719-B43A-5671C885BFC4}" presName="extraNode" presStyleLbl="node1" presStyleIdx="0" presStyleCnt="4"/>
      <dgm:spPr/>
    </dgm:pt>
    <dgm:pt modelId="{CCA088B1-2DD3-4966-B164-BBCA7B318F6B}" type="pres">
      <dgm:prSet presAssocID="{4EEF862B-FD59-4719-B43A-5671C885BFC4}" presName="dstNode" presStyleLbl="node1" presStyleIdx="0" presStyleCnt="4"/>
      <dgm:spPr/>
    </dgm:pt>
    <dgm:pt modelId="{9C3618FF-81B3-4069-A97B-43F28C5ABD0A}" type="pres">
      <dgm:prSet presAssocID="{E9226AD1-BC64-46C5-9D57-72A2C558FEC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2D62A-801C-456F-9302-D734443B3B87}" type="pres">
      <dgm:prSet presAssocID="{E9226AD1-BC64-46C5-9D57-72A2C558FECB}" presName="accent_1" presStyleCnt="0"/>
      <dgm:spPr/>
    </dgm:pt>
    <dgm:pt modelId="{9C073EE7-9F53-45FF-8859-98CD1842DA4A}" type="pres">
      <dgm:prSet presAssocID="{E9226AD1-BC64-46C5-9D57-72A2C558FECB}" presName="accentRepeatNode" presStyleLbl="solidFgAcc1" presStyleIdx="0" presStyleCnt="4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</dgm:pt>
    <dgm:pt modelId="{5DE31EEE-8CC6-44FE-A8E4-2B89896363D0}" type="pres">
      <dgm:prSet presAssocID="{D2F6AB82-BD34-4CDF-BE3B-36EB0AB77E2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0FC65-F2CB-4D7B-A8EC-A267031DCDF8}" type="pres">
      <dgm:prSet presAssocID="{D2F6AB82-BD34-4CDF-BE3B-36EB0AB77E28}" presName="accent_2" presStyleCnt="0"/>
      <dgm:spPr/>
    </dgm:pt>
    <dgm:pt modelId="{07969797-882B-4770-AB10-5377A0721274}" type="pres">
      <dgm:prSet presAssocID="{D2F6AB82-BD34-4CDF-BE3B-36EB0AB77E28}" presName="accentRepeatNode" presStyleLbl="solidFgAcc1" presStyleIdx="1" presStyleCnt="4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</dgm:pt>
    <dgm:pt modelId="{0F41EEE7-A287-44FF-A39A-FD36BF19FA68}" type="pres">
      <dgm:prSet presAssocID="{D7A7E574-6658-4435-A28C-DEF57C78DEA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7746D-0C2E-445E-BFFA-DCE345F5D543}" type="pres">
      <dgm:prSet presAssocID="{D7A7E574-6658-4435-A28C-DEF57C78DEAA}" presName="accent_3" presStyleCnt="0"/>
      <dgm:spPr/>
    </dgm:pt>
    <dgm:pt modelId="{7EA2E47C-3AEE-449A-88F5-15101FEA06AB}" type="pres">
      <dgm:prSet presAssocID="{D7A7E574-6658-4435-A28C-DEF57C78DEAA}" presName="accentRepeatNode" presStyleLbl="solidFgAcc1" presStyleIdx="2" presStyleCnt="4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</dgm:pt>
    <dgm:pt modelId="{FACF9B1A-E53B-4575-BB60-55053AD648F4}" type="pres">
      <dgm:prSet presAssocID="{38DCFD87-215E-4FDE-B5D9-BCEAC07C57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10DDD-BFB3-4735-907E-D38A1437AB3A}" type="pres">
      <dgm:prSet presAssocID="{38DCFD87-215E-4FDE-B5D9-BCEAC07C579C}" presName="accent_4" presStyleCnt="0"/>
      <dgm:spPr/>
    </dgm:pt>
    <dgm:pt modelId="{CD69F2FF-E0EA-4D20-9D25-BC87FA9BA395}" type="pres">
      <dgm:prSet presAssocID="{38DCFD87-215E-4FDE-B5D9-BCEAC07C579C}" presName="accentRepeatNode" presStyleLbl="solidFgAcc1" presStyleIdx="3" presStyleCnt="4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2100865B-DA19-4DA8-BB85-CB991451B9AF}" srcId="{4EEF862B-FD59-4719-B43A-5671C885BFC4}" destId="{E9226AD1-BC64-46C5-9D57-72A2C558FECB}" srcOrd="0" destOrd="0" parTransId="{B4C6697D-0A43-4014-9F1F-B0253A79060B}" sibTransId="{CCAC7CC6-3DA8-4A77-8E44-62E2B474A6E1}"/>
    <dgm:cxn modelId="{90AA9A05-481E-4FEE-AF61-582559B3DAF3}" type="presOf" srcId="{D7A7E574-6658-4435-A28C-DEF57C78DEAA}" destId="{0F41EEE7-A287-44FF-A39A-FD36BF19FA68}" srcOrd="0" destOrd="0" presId="urn:microsoft.com/office/officeart/2008/layout/VerticalCurvedList"/>
    <dgm:cxn modelId="{6AA75583-1010-43B9-9B16-E4276914544A}" type="presOf" srcId="{4EEF862B-FD59-4719-B43A-5671C885BFC4}" destId="{A8A26367-7A0E-4C1B-89B0-F4B657884068}" srcOrd="0" destOrd="0" presId="urn:microsoft.com/office/officeart/2008/layout/VerticalCurvedList"/>
    <dgm:cxn modelId="{4D0B8D8E-229E-4D2D-BA6E-12D97EAE1FC0}" type="presOf" srcId="{CCAC7CC6-3DA8-4A77-8E44-62E2B474A6E1}" destId="{40D100E5-90FE-4431-82EF-C2EC9B09C027}" srcOrd="0" destOrd="0" presId="urn:microsoft.com/office/officeart/2008/layout/VerticalCurvedList"/>
    <dgm:cxn modelId="{648AB06D-FEAA-4C44-A318-23E37CB67618}" type="presOf" srcId="{D2F6AB82-BD34-4CDF-BE3B-36EB0AB77E28}" destId="{5DE31EEE-8CC6-44FE-A8E4-2B89896363D0}" srcOrd="0" destOrd="0" presId="urn:microsoft.com/office/officeart/2008/layout/VerticalCurvedList"/>
    <dgm:cxn modelId="{DEB76F4D-1814-494E-A792-9AB697AA2466}" type="presOf" srcId="{E9226AD1-BC64-46C5-9D57-72A2C558FECB}" destId="{9C3618FF-81B3-4069-A97B-43F28C5ABD0A}" srcOrd="0" destOrd="0" presId="urn:microsoft.com/office/officeart/2008/layout/VerticalCurvedList"/>
    <dgm:cxn modelId="{957ED0D7-BE5A-4127-AF60-611A952E1AA2}" type="presOf" srcId="{38DCFD87-215E-4FDE-B5D9-BCEAC07C579C}" destId="{FACF9B1A-E53B-4575-BB60-55053AD648F4}" srcOrd="0" destOrd="0" presId="urn:microsoft.com/office/officeart/2008/layout/VerticalCurvedList"/>
    <dgm:cxn modelId="{97E2043E-23EF-4FCB-A3D8-AEBD0D645FEE}" srcId="{4EEF862B-FD59-4719-B43A-5671C885BFC4}" destId="{D7A7E574-6658-4435-A28C-DEF57C78DEAA}" srcOrd="2" destOrd="0" parTransId="{6E2F8C64-2BE1-4DC6-AD92-8477C237CBD1}" sibTransId="{68C951FE-6244-473F-903B-0F0A2AB0143C}"/>
    <dgm:cxn modelId="{DD12AFD0-7B4D-41F2-BB47-5EB3D17FCFD2}" srcId="{4EEF862B-FD59-4719-B43A-5671C885BFC4}" destId="{D2F6AB82-BD34-4CDF-BE3B-36EB0AB77E28}" srcOrd="1" destOrd="0" parTransId="{D0B054B7-A62B-4568-9701-9A5313A0D2A1}" sibTransId="{5DB7B382-9DF5-495B-A864-52F423767DE5}"/>
    <dgm:cxn modelId="{F48BAF48-3E9D-41D5-9763-049A043DA68C}" srcId="{4EEF862B-FD59-4719-B43A-5671C885BFC4}" destId="{38DCFD87-215E-4FDE-B5D9-BCEAC07C579C}" srcOrd="3" destOrd="0" parTransId="{9B14F771-CE40-4FB3-9480-335CACA3957D}" sibTransId="{63056BFF-9951-451D-A5CD-2171D0FC9633}"/>
    <dgm:cxn modelId="{46A37F8A-8C1E-492D-8742-1BF662A3B685}" type="presParOf" srcId="{A8A26367-7A0E-4C1B-89B0-F4B657884068}" destId="{085809F0-339A-420C-9D80-A3AF0DB66162}" srcOrd="0" destOrd="0" presId="urn:microsoft.com/office/officeart/2008/layout/VerticalCurvedList"/>
    <dgm:cxn modelId="{1481C92F-06F9-4BEA-A9CB-627D5E6CD14C}" type="presParOf" srcId="{085809F0-339A-420C-9D80-A3AF0DB66162}" destId="{0EE819E5-8650-404E-B15A-088A4450FFDA}" srcOrd="0" destOrd="0" presId="urn:microsoft.com/office/officeart/2008/layout/VerticalCurvedList"/>
    <dgm:cxn modelId="{C47765DC-BC68-4B8C-9DED-6A761D4FF457}" type="presParOf" srcId="{0EE819E5-8650-404E-B15A-088A4450FFDA}" destId="{47F7333E-9A2B-431D-8362-E14DA1674D44}" srcOrd="0" destOrd="0" presId="urn:microsoft.com/office/officeart/2008/layout/VerticalCurvedList"/>
    <dgm:cxn modelId="{07FBA5B9-A869-4799-A936-59C6C66929FA}" type="presParOf" srcId="{0EE819E5-8650-404E-B15A-088A4450FFDA}" destId="{40D100E5-90FE-4431-82EF-C2EC9B09C027}" srcOrd="1" destOrd="0" presId="urn:microsoft.com/office/officeart/2008/layout/VerticalCurvedList"/>
    <dgm:cxn modelId="{3010C87E-C4EF-4620-B061-DBDAFBDE996B}" type="presParOf" srcId="{0EE819E5-8650-404E-B15A-088A4450FFDA}" destId="{B957F97B-49D7-49ED-9D39-6B9FAF5E7F87}" srcOrd="2" destOrd="0" presId="urn:microsoft.com/office/officeart/2008/layout/VerticalCurvedList"/>
    <dgm:cxn modelId="{B630DA6D-4B31-4F11-AF19-6A081BDE3A57}" type="presParOf" srcId="{0EE819E5-8650-404E-B15A-088A4450FFDA}" destId="{CCA088B1-2DD3-4966-B164-BBCA7B318F6B}" srcOrd="3" destOrd="0" presId="urn:microsoft.com/office/officeart/2008/layout/VerticalCurvedList"/>
    <dgm:cxn modelId="{72092831-BF6B-4EC8-BA05-476CD6BF92CB}" type="presParOf" srcId="{085809F0-339A-420C-9D80-A3AF0DB66162}" destId="{9C3618FF-81B3-4069-A97B-43F28C5ABD0A}" srcOrd="1" destOrd="0" presId="urn:microsoft.com/office/officeart/2008/layout/VerticalCurvedList"/>
    <dgm:cxn modelId="{2DA29354-8E4F-4053-A515-E86FFF30CA6E}" type="presParOf" srcId="{085809F0-339A-420C-9D80-A3AF0DB66162}" destId="{9122D62A-801C-456F-9302-D734443B3B87}" srcOrd="2" destOrd="0" presId="urn:microsoft.com/office/officeart/2008/layout/VerticalCurvedList"/>
    <dgm:cxn modelId="{AF073157-8A9C-443A-A619-1A0322A0611A}" type="presParOf" srcId="{9122D62A-801C-456F-9302-D734443B3B87}" destId="{9C073EE7-9F53-45FF-8859-98CD1842DA4A}" srcOrd="0" destOrd="0" presId="urn:microsoft.com/office/officeart/2008/layout/VerticalCurvedList"/>
    <dgm:cxn modelId="{62A43102-4D4A-4068-81BB-00F53F1C93C0}" type="presParOf" srcId="{085809F0-339A-420C-9D80-A3AF0DB66162}" destId="{5DE31EEE-8CC6-44FE-A8E4-2B89896363D0}" srcOrd="3" destOrd="0" presId="urn:microsoft.com/office/officeart/2008/layout/VerticalCurvedList"/>
    <dgm:cxn modelId="{2156C1EE-46EA-4CB4-873F-E7413F5E8696}" type="presParOf" srcId="{085809F0-339A-420C-9D80-A3AF0DB66162}" destId="{BCB0FC65-F2CB-4D7B-A8EC-A267031DCDF8}" srcOrd="4" destOrd="0" presId="urn:microsoft.com/office/officeart/2008/layout/VerticalCurvedList"/>
    <dgm:cxn modelId="{8A7857CF-141C-467E-A598-5D8E75DDA2ED}" type="presParOf" srcId="{BCB0FC65-F2CB-4D7B-A8EC-A267031DCDF8}" destId="{07969797-882B-4770-AB10-5377A0721274}" srcOrd="0" destOrd="0" presId="urn:microsoft.com/office/officeart/2008/layout/VerticalCurvedList"/>
    <dgm:cxn modelId="{C4571A6C-80AE-4F50-ACC2-0D694C3566D5}" type="presParOf" srcId="{085809F0-339A-420C-9D80-A3AF0DB66162}" destId="{0F41EEE7-A287-44FF-A39A-FD36BF19FA68}" srcOrd="5" destOrd="0" presId="urn:microsoft.com/office/officeart/2008/layout/VerticalCurvedList"/>
    <dgm:cxn modelId="{D2B6BBE2-486B-4A7C-8EC6-C12AD59A0FFD}" type="presParOf" srcId="{085809F0-339A-420C-9D80-A3AF0DB66162}" destId="{3217746D-0C2E-445E-BFFA-DCE345F5D543}" srcOrd="6" destOrd="0" presId="urn:microsoft.com/office/officeart/2008/layout/VerticalCurvedList"/>
    <dgm:cxn modelId="{9AEC114B-6E0C-4BA3-A6B7-A057F09BA50F}" type="presParOf" srcId="{3217746D-0C2E-445E-BFFA-DCE345F5D543}" destId="{7EA2E47C-3AEE-449A-88F5-15101FEA06AB}" srcOrd="0" destOrd="0" presId="urn:microsoft.com/office/officeart/2008/layout/VerticalCurvedList"/>
    <dgm:cxn modelId="{9EAAC249-8060-47C1-A9DD-94DF4FB08469}" type="presParOf" srcId="{085809F0-339A-420C-9D80-A3AF0DB66162}" destId="{FACF9B1A-E53B-4575-BB60-55053AD648F4}" srcOrd="7" destOrd="0" presId="urn:microsoft.com/office/officeart/2008/layout/VerticalCurvedList"/>
    <dgm:cxn modelId="{AAD13E72-F0CF-4D28-A373-2B278DEDA7A7}" type="presParOf" srcId="{085809F0-339A-420C-9D80-A3AF0DB66162}" destId="{44A10DDD-BFB3-4735-907E-D38A1437AB3A}" srcOrd="8" destOrd="0" presId="urn:microsoft.com/office/officeart/2008/layout/VerticalCurvedList"/>
    <dgm:cxn modelId="{399CD359-A68A-43F2-AC4B-5305919EA531}" type="presParOf" srcId="{44A10DDD-BFB3-4735-907E-D38A1437AB3A}" destId="{CD69F2FF-E0EA-4D20-9D25-BC87FA9BA3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426B6C-B0D0-45A0-ABA3-C3A52599EC4B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15FA97-94AF-4C8A-B459-A8BDC1C658C7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Изменение,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которое внесено в перечень индикаторов риска нарушения обязательных требований при осуществлении федерального государственного контроля (надзора) в области железнодорожного транспорта, утвержденный приказом Министерства транспорта Российской Федерации от 8 апреля 2024 г. N 113: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F8F14E-6E4A-4974-8391-ED9ED8952D7A}" type="parTrans" cxnId="{C1EDEF5F-3FE9-4D6F-B1C8-E3AC5FC4988B}">
      <dgm:prSet/>
      <dgm:spPr/>
      <dgm:t>
        <a:bodyPr/>
        <a:lstStyle/>
        <a:p>
          <a:endParaRPr lang="ru-RU"/>
        </a:p>
      </dgm:t>
    </dgm:pt>
    <dgm:pt modelId="{9C820F7C-2347-448E-81A1-2A28F74C0684}" type="sibTrans" cxnId="{C1EDEF5F-3FE9-4D6F-B1C8-E3AC5FC4988B}">
      <dgm:prSet/>
      <dgm:spPr/>
      <dgm:t>
        <a:bodyPr/>
        <a:lstStyle/>
        <a:p>
          <a:endParaRPr lang="ru-RU"/>
        </a:p>
      </dgm:t>
    </dgm:pt>
    <dgm:pt modelId="{D52A7DDC-C19E-4C99-A45B-98F57DD260E2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Выявление двух случаев травмирования граждан, произошедших на одном и том же пешеходном переходе через железнодорожные пути общего пользования, принадлежащем контролируемому лицу, осуществляющему деятельность по эксплуатации инфраструктуры железнодорожного транспорта общего пользования, в течение года со дня выявления первого случая такого травмирования.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A22D5-9F68-4090-8919-7D962C19010C}" type="parTrans" cxnId="{6A6656E7-B283-4167-B89A-087E768ED0A6}">
      <dgm:prSet/>
      <dgm:spPr/>
      <dgm:t>
        <a:bodyPr/>
        <a:lstStyle/>
        <a:p>
          <a:endParaRPr lang="ru-RU"/>
        </a:p>
      </dgm:t>
    </dgm:pt>
    <dgm:pt modelId="{14690EB0-3BA8-45B5-AB9F-DB92341A7455}" type="sibTrans" cxnId="{6A6656E7-B283-4167-B89A-087E768ED0A6}">
      <dgm:prSet/>
      <dgm:spPr/>
      <dgm:t>
        <a:bodyPr/>
        <a:lstStyle/>
        <a:p>
          <a:endParaRPr lang="ru-RU"/>
        </a:p>
      </dgm:t>
    </dgm:pt>
    <dgm:pt modelId="{3511F64A-C54C-4FE2-9516-D2A413054908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Инициирование внеплановой проверки в отношении объекта контроля – эксплуатация инфраструктуры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3EC4A8-59AE-49FA-9A27-8DC29C8201A2}" type="parTrans" cxnId="{447C70DA-EBD9-4B37-A436-ED39232DA2D5}">
      <dgm:prSet/>
      <dgm:spPr/>
      <dgm:t>
        <a:bodyPr/>
        <a:lstStyle/>
        <a:p>
          <a:endParaRPr lang="ru-RU"/>
        </a:p>
      </dgm:t>
    </dgm:pt>
    <dgm:pt modelId="{9E04FD53-5337-4EC2-98B5-4DFD08B39BB0}" type="sibTrans" cxnId="{447C70DA-EBD9-4B37-A436-ED39232DA2D5}">
      <dgm:prSet/>
      <dgm:spPr/>
      <dgm:t>
        <a:bodyPr/>
        <a:lstStyle/>
        <a:p>
          <a:endParaRPr lang="ru-RU"/>
        </a:p>
      </dgm:t>
    </dgm:pt>
    <dgm:pt modelId="{C7D41D84-1E1D-4414-ABD2-B23970ABC8B8}" type="pres">
      <dgm:prSet presAssocID="{FB426B6C-B0D0-45A0-ABA3-C3A52599EC4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29CC7B-2212-4BA2-B8C5-E4704B7CAAD1}" type="pres">
      <dgm:prSet presAssocID="{2E15FA97-94AF-4C8A-B459-A8BDC1C658C7}" presName="circle1" presStyleLbl="node1" presStyleIdx="0" presStyleCnt="3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5C08C41-271C-418F-A29E-6225FED3A86C}" type="pres">
      <dgm:prSet presAssocID="{2E15FA97-94AF-4C8A-B459-A8BDC1C658C7}" presName="space" presStyleCnt="0"/>
      <dgm:spPr/>
    </dgm:pt>
    <dgm:pt modelId="{508BBEF0-20B6-4434-9E63-CF24410E8646}" type="pres">
      <dgm:prSet presAssocID="{2E15FA97-94AF-4C8A-B459-A8BDC1C658C7}" presName="rect1" presStyleLbl="alignAcc1" presStyleIdx="0" presStyleCnt="3"/>
      <dgm:spPr/>
      <dgm:t>
        <a:bodyPr/>
        <a:lstStyle/>
        <a:p>
          <a:endParaRPr lang="ru-RU"/>
        </a:p>
      </dgm:t>
    </dgm:pt>
    <dgm:pt modelId="{4CD4D93D-B8A4-40F6-8E63-90259D6ECD54}" type="pres">
      <dgm:prSet presAssocID="{D52A7DDC-C19E-4C99-A45B-98F57DD260E2}" presName="vertSpace2" presStyleLbl="node1" presStyleIdx="0" presStyleCnt="3"/>
      <dgm:spPr/>
    </dgm:pt>
    <dgm:pt modelId="{6D422D49-E3F3-4181-8C02-08A8823EAFBA}" type="pres">
      <dgm:prSet presAssocID="{D52A7DDC-C19E-4C99-A45B-98F57DD260E2}" presName="circle2" presStyleLbl="node1" presStyleIdx="1" presStyleCnt="3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461E99A5-549F-43B0-BB47-67BF1283A9BC}" type="pres">
      <dgm:prSet presAssocID="{D52A7DDC-C19E-4C99-A45B-98F57DD260E2}" presName="rect2" presStyleLbl="alignAcc1" presStyleIdx="1" presStyleCnt="3"/>
      <dgm:spPr/>
      <dgm:t>
        <a:bodyPr/>
        <a:lstStyle/>
        <a:p>
          <a:endParaRPr lang="ru-RU"/>
        </a:p>
      </dgm:t>
    </dgm:pt>
    <dgm:pt modelId="{1E2EDA3F-61D2-4CF0-BF55-C20E7C011A66}" type="pres">
      <dgm:prSet presAssocID="{3511F64A-C54C-4FE2-9516-D2A413054908}" presName="vertSpace3" presStyleLbl="node1" presStyleIdx="1" presStyleCnt="3"/>
      <dgm:spPr/>
    </dgm:pt>
    <dgm:pt modelId="{3986F203-3D69-438E-8A47-AC622C5825F4}" type="pres">
      <dgm:prSet presAssocID="{3511F64A-C54C-4FE2-9516-D2A413054908}" presName="circle3" presStyleLbl="node1" presStyleIdx="2" presStyleCnt="3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4831E75-9E5F-44CB-956E-BB5F5612212D}" type="pres">
      <dgm:prSet presAssocID="{3511F64A-C54C-4FE2-9516-D2A413054908}" presName="rect3" presStyleLbl="alignAcc1" presStyleIdx="2" presStyleCnt="3"/>
      <dgm:spPr/>
      <dgm:t>
        <a:bodyPr/>
        <a:lstStyle/>
        <a:p>
          <a:endParaRPr lang="ru-RU"/>
        </a:p>
      </dgm:t>
    </dgm:pt>
    <dgm:pt modelId="{F9F28698-6169-4ADF-A776-26961F0FA9B3}" type="pres">
      <dgm:prSet presAssocID="{2E15FA97-94AF-4C8A-B459-A8BDC1C658C7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62E6A-DFA2-4B85-9C6A-E8D451CFE261}" type="pres">
      <dgm:prSet presAssocID="{D52A7DDC-C19E-4C99-A45B-98F57DD260E2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C904D-EA71-4E5B-AA0D-DE6EF5B8E51D}" type="pres">
      <dgm:prSet presAssocID="{3511F64A-C54C-4FE2-9516-D2A413054908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C36D88-4C98-4D1F-9C75-CC2F447914CF}" type="presOf" srcId="{D52A7DDC-C19E-4C99-A45B-98F57DD260E2}" destId="{A9362E6A-DFA2-4B85-9C6A-E8D451CFE261}" srcOrd="1" destOrd="0" presId="urn:microsoft.com/office/officeart/2005/8/layout/target3"/>
    <dgm:cxn modelId="{6A6656E7-B283-4167-B89A-087E768ED0A6}" srcId="{FB426B6C-B0D0-45A0-ABA3-C3A52599EC4B}" destId="{D52A7DDC-C19E-4C99-A45B-98F57DD260E2}" srcOrd="1" destOrd="0" parTransId="{12AA22D5-9F68-4090-8919-7D962C19010C}" sibTransId="{14690EB0-3BA8-45B5-AB9F-DB92341A7455}"/>
    <dgm:cxn modelId="{FC16DC60-B626-4CD7-B3AC-338503597FE5}" type="presOf" srcId="{2E15FA97-94AF-4C8A-B459-A8BDC1C658C7}" destId="{508BBEF0-20B6-4434-9E63-CF24410E8646}" srcOrd="0" destOrd="0" presId="urn:microsoft.com/office/officeart/2005/8/layout/target3"/>
    <dgm:cxn modelId="{C1EDEF5F-3FE9-4D6F-B1C8-E3AC5FC4988B}" srcId="{FB426B6C-B0D0-45A0-ABA3-C3A52599EC4B}" destId="{2E15FA97-94AF-4C8A-B459-A8BDC1C658C7}" srcOrd="0" destOrd="0" parTransId="{9AF8F14E-6E4A-4974-8391-ED9ED8952D7A}" sibTransId="{9C820F7C-2347-448E-81A1-2A28F74C0684}"/>
    <dgm:cxn modelId="{AB9A0F46-9F4A-42EB-8F26-D21BC43C1A5A}" type="presOf" srcId="{D52A7DDC-C19E-4C99-A45B-98F57DD260E2}" destId="{461E99A5-549F-43B0-BB47-67BF1283A9BC}" srcOrd="0" destOrd="0" presId="urn:microsoft.com/office/officeart/2005/8/layout/target3"/>
    <dgm:cxn modelId="{447C70DA-EBD9-4B37-A436-ED39232DA2D5}" srcId="{FB426B6C-B0D0-45A0-ABA3-C3A52599EC4B}" destId="{3511F64A-C54C-4FE2-9516-D2A413054908}" srcOrd="2" destOrd="0" parTransId="{CA3EC4A8-59AE-49FA-9A27-8DC29C8201A2}" sibTransId="{9E04FD53-5337-4EC2-98B5-4DFD08B39BB0}"/>
    <dgm:cxn modelId="{E3D449F3-633F-48AB-9EA7-BF338FD1B8B9}" type="presOf" srcId="{FB426B6C-B0D0-45A0-ABA3-C3A52599EC4B}" destId="{C7D41D84-1E1D-4414-ABD2-B23970ABC8B8}" srcOrd="0" destOrd="0" presId="urn:microsoft.com/office/officeart/2005/8/layout/target3"/>
    <dgm:cxn modelId="{2A96BA8D-47C7-437A-A1F9-83F4A27EDDE0}" type="presOf" srcId="{3511F64A-C54C-4FE2-9516-D2A413054908}" destId="{64831E75-9E5F-44CB-956E-BB5F5612212D}" srcOrd="0" destOrd="0" presId="urn:microsoft.com/office/officeart/2005/8/layout/target3"/>
    <dgm:cxn modelId="{118AE4A1-391A-4B56-9461-FF0731057257}" type="presOf" srcId="{2E15FA97-94AF-4C8A-B459-A8BDC1C658C7}" destId="{F9F28698-6169-4ADF-A776-26961F0FA9B3}" srcOrd="1" destOrd="0" presId="urn:microsoft.com/office/officeart/2005/8/layout/target3"/>
    <dgm:cxn modelId="{A3C92BF1-7434-4C69-8247-762B4E39B36C}" type="presOf" srcId="{3511F64A-C54C-4FE2-9516-D2A413054908}" destId="{CA5C904D-EA71-4E5B-AA0D-DE6EF5B8E51D}" srcOrd="1" destOrd="0" presId="urn:microsoft.com/office/officeart/2005/8/layout/target3"/>
    <dgm:cxn modelId="{CB11EEF0-7D9C-40A8-B076-1A68F4049BBC}" type="presParOf" srcId="{C7D41D84-1E1D-4414-ABD2-B23970ABC8B8}" destId="{0E29CC7B-2212-4BA2-B8C5-E4704B7CAAD1}" srcOrd="0" destOrd="0" presId="urn:microsoft.com/office/officeart/2005/8/layout/target3"/>
    <dgm:cxn modelId="{2A99C050-50B2-4BF1-9811-42B64DB3136E}" type="presParOf" srcId="{C7D41D84-1E1D-4414-ABD2-B23970ABC8B8}" destId="{F5C08C41-271C-418F-A29E-6225FED3A86C}" srcOrd="1" destOrd="0" presId="urn:microsoft.com/office/officeart/2005/8/layout/target3"/>
    <dgm:cxn modelId="{D4017635-D1EB-4D53-8D53-5BC8D2A6B2E5}" type="presParOf" srcId="{C7D41D84-1E1D-4414-ABD2-B23970ABC8B8}" destId="{508BBEF0-20B6-4434-9E63-CF24410E8646}" srcOrd="2" destOrd="0" presId="urn:microsoft.com/office/officeart/2005/8/layout/target3"/>
    <dgm:cxn modelId="{DF63A69A-5B6E-4BB4-8ED7-EEF6A29C71E2}" type="presParOf" srcId="{C7D41D84-1E1D-4414-ABD2-B23970ABC8B8}" destId="{4CD4D93D-B8A4-40F6-8E63-90259D6ECD54}" srcOrd="3" destOrd="0" presId="urn:microsoft.com/office/officeart/2005/8/layout/target3"/>
    <dgm:cxn modelId="{A965B662-A743-4011-9030-0DD6B7A91931}" type="presParOf" srcId="{C7D41D84-1E1D-4414-ABD2-B23970ABC8B8}" destId="{6D422D49-E3F3-4181-8C02-08A8823EAFBA}" srcOrd="4" destOrd="0" presId="urn:microsoft.com/office/officeart/2005/8/layout/target3"/>
    <dgm:cxn modelId="{16DCC5D0-5672-491A-A084-A3815DCA0557}" type="presParOf" srcId="{C7D41D84-1E1D-4414-ABD2-B23970ABC8B8}" destId="{461E99A5-549F-43B0-BB47-67BF1283A9BC}" srcOrd="5" destOrd="0" presId="urn:microsoft.com/office/officeart/2005/8/layout/target3"/>
    <dgm:cxn modelId="{5EBFA9BB-1258-46AC-B22F-AA3745953C99}" type="presParOf" srcId="{C7D41D84-1E1D-4414-ABD2-B23970ABC8B8}" destId="{1E2EDA3F-61D2-4CF0-BF55-C20E7C011A66}" srcOrd="6" destOrd="0" presId="urn:microsoft.com/office/officeart/2005/8/layout/target3"/>
    <dgm:cxn modelId="{86C2AB9A-B27B-46B2-96EC-F5701E37D7DA}" type="presParOf" srcId="{C7D41D84-1E1D-4414-ABD2-B23970ABC8B8}" destId="{3986F203-3D69-438E-8A47-AC622C5825F4}" srcOrd="7" destOrd="0" presId="urn:microsoft.com/office/officeart/2005/8/layout/target3"/>
    <dgm:cxn modelId="{DDDF7D31-C605-4F3D-BA3C-2EA9DAAE6980}" type="presParOf" srcId="{C7D41D84-1E1D-4414-ABD2-B23970ABC8B8}" destId="{64831E75-9E5F-44CB-956E-BB5F5612212D}" srcOrd="8" destOrd="0" presId="urn:microsoft.com/office/officeart/2005/8/layout/target3"/>
    <dgm:cxn modelId="{E229CB30-05F6-41C0-B29F-7399F8BB7E1A}" type="presParOf" srcId="{C7D41D84-1E1D-4414-ABD2-B23970ABC8B8}" destId="{F9F28698-6169-4ADF-A776-26961F0FA9B3}" srcOrd="9" destOrd="0" presId="urn:microsoft.com/office/officeart/2005/8/layout/target3"/>
    <dgm:cxn modelId="{B90F70FF-B827-4F88-B3F0-F09B39D7788D}" type="presParOf" srcId="{C7D41D84-1E1D-4414-ABD2-B23970ABC8B8}" destId="{A9362E6A-DFA2-4B85-9C6A-E8D451CFE261}" srcOrd="10" destOrd="0" presId="urn:microsoft.com/office/officeart/2005/8/layout/target3"/>
    <dgm:cxn modelId="{C787DDA5-BF6F-4777-96D9-0F86401CAFF9}" type="presParOf" srcId="{C7D41D84-1E1D-4414-ABD2-B23970ABC8B8}" destId="{CA5C904D-EA71-4E5B-AA0D-DE6EF5B8E51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1B94A-2242-46FC-BBCB-451232FE0BCE}" type="doc">
      <dgm:prSet loTypeId="urn:microsoft.com/office/officeart/2008/layout/VerticalCurvedList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0B3A83-E80B-47D4-80BF-1DD310CA3748}">
      <dgm:prSet phldrT="[Текст]" custT="1"/>
      <dgm:spPr/>
      <dgm:t>
        <a:bodyPr/>
        <a:lstStyle/>
        <a:p>
          <a:r>
            <a:rPr lang="ru-RU" sz="24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 начала учебного года проведено 9 лекций в общеобразовательных учреждениях.</a:t>
          </a:r>
          <a:endParaRPr lang="ru-RU" sz="2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C993C6-6BE9-49E8-BED4-7B430A8DD9E2}" type="parTrans" cxnId="{00A1A42B-0D82-40B7-84AB-5DEE0E447C17}">
      <dgm:prSet/>
      <dgm:spPr/>
      <dgm:t>
        <a:bodyPr/>
        <a:lstStyle/>
        <a:p>
          <a:endParaRPr lang="ru-RU" sz="2000" b="1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62B328-ED05-44CA-97D8-3DE548A8BC19}" type="sibTrans" cxnId="{00A1A42B-0D82-40B7-84AB-5DEE0E447C17}">
      <dgm:prSet/>
      <dgm:spPr/>
      <dgm:t>
        <a:bodyPr/>
        <a:lstStyle/>
        <a:p>
          <a:endParaRPr lang="ru-RU" sz="2000" b="1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2E62DB-A641-434F-8BBB-A0052D7BD70F}">
      <dgm:prSet phldrT="[Текст]" custT="1"/>
      <dgm:spPr/>
      <dgm:t>
        <a:bodyPr/>
        <a:lstStyle/>
        <a:p>
          <a:r>
            <a:rPr lang="ru-RU" sz="24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Принято участие в съемках 5 сюжетов на региональных телеканалах</a:t>
          </a:r>
          <a:endParaRPr lang="ru-RU" sz="2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66FBB-03CA-4866-9409-8C55E59C83D6}" type="parTrans" cxnId="{A6007DCB-4153-4EFD-B348-ED4A4DDE9CF6}">
      <dgm:prSet/>
      <dgm:spPr/>
      <dgm:t>
        <a:bodyPr/>
        <a:lstStyle/>
        <a:p>
          <a:endParaRPr lang="ru-RU" sz="2000" b="1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4FFE0F-0CFA-4E6C-96CB-71CC86C2F29C}" type="sibTrans" cxnId="{A6007DCB-4153-4EFD-B348-ED4A4DDE9CF6}">
      <dgm:prSet/>
      <dgm:spPr/>
      <dgm:t>
        <a:bodyPr/>
        <a:lstStyle/>
        <a:p>
          <a:endParaRPr lang="ru-RU" sz="2000" b="1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29BDE-264F-45C8-93E6-A23D2085786C}">
      <dgm:prSet phldrT="[Текст]" custT="1"/>
      <dgm:spPr/>
      <dgm:t>
        <a:bodyPr/>
        <a:lstStyle/>
        <a:p>
          <a:r>
            <a:rPr lang="ru-RU" sz="24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Информирование (сайт, телеграмм канал, публикации в СМИ)</a:t>
          </a:r>
          <a:endParaRPr lang="ru-RU" sz="2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490F24-CC72-4A46-A65C-78E17574978C}" type="parTrans" cxnId="{6F030280-7EDC-4075-B1BF-A191F86C29F7}">
      <dgm:prSet/>
      <dgm:spPr/>
      <dgm:t>
        <a:bodyPr/>
        <a:lstStyle/>
        <a:p>
          <a:endParaRPr lang="ru-RU" sz="2000" b="1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BF7DF-D4FF-4702-870A-2653CE571E6A}" type="sibTrans" cxnId="{6F030280-7EDC-4075-B1BF-A191F86C29F7}">
      <dgm:prSet/>
      <dgm:spPr/>
      <dgm:t>
        <a:bodyPr/>
        <a:lstStyle/>
        <a:p>
          <a:endParaRPr lang="ru-RU" sz="2000" b="1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75520-7309-48A2-A9E0-8FF0C4AA4AFA}">
      <dgm:prSet phldrT="[Текст]" custT="1"/>
      <dgm:spPr/>
      <dgm:t>
        <a:bodyPr/>
        <a:lstStyle/>
        <a:p>
          <a:r>
            <a:rPr lang="ru-RU" sz="24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Работа проводится совместно с ОДН УТ МВД России по СЗФО</a:t>
          </a:r>
          <a:endParaRPr lang="ru-RU" sz="2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1B4F0B-0FA8-47F1-A6BC-1CB4067E4B3F}" type="parTrans" cxnId="{8D34F266-184F-4EF0-A67F-C92A515DAD49}">
      <dgm:prSet/>
      <dgm:spPr/>
      <dgm:t>
        <a:bodyPr/>
        <a:lstStyle/>
        <a:p>
          <a:endParaRPr lang="ru-RU"/>
        </a:p>
      </dgm:t>
    </dgm:pt>
    <dgm:pt modelId="{A2746BA8-063E-4A49-8E37-4F3F86B435D0}" type="sibTrans" cxnId="{8D34F266-184F-4EF0-A67F-C92A515DAD49}">
      <dgm:prSet/>
      <dgm:spPr/>
      <dgm:t>
        <a:bodyPr/>
        <a:lstStyle/>
        <a:p>
          <a:endParaRPr lang="ru-RU"/>
        </a:p>
      </dgm:t>
    </dgm:pt>
    <dgm:pt modelId="{6C2D6436-C48F-4E49-A3CA-DA0D55399D49}">
      <dgm:prSet phldrT="[Текст]" custT="1"/>
      <dgm:spPr/>
      <dgm:t>
        <a:bodyPr/>
        <a:lstStyle/>
        <a:p>
          <a:r>
            <a:rPr lang="ru-RU" sz="24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Работа проводится совместно с ОАО «РЖД»</a:t>
          </a:r>
          <a:endParaRPr lang="ru-RU" sz="2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304AD0-544A-4005-84EC-61C1B01094D6}" type="parTrans" cxnId="{402EE729-D256-403D-86E7-565FEB34AE15}">
      <dgm:prSet/>
      <dgm:spPr/>
      <dgm:t>
        <a:bodyPr/>
        <a:lstStyle/>
        <a:p>
          <a:endParaRPr lang="ru-RU"/>
        </a:p>
      </dgm:t>
    </dgm:pt>
    <dgm:pt modelId="{EE42AB59-54C8-48D4-A4C8-E08812A83C4D}" type="sibTrans" cxnId="{402EE729-D256-403D-86E7-565FEB34AE15}">
      <dgm:prSet/>
      <dgm:spPr/>
      <dgm:t>
        <a:bodyPr/>
        <a:lstStyle/>
        <a:p>
          <a:endParaRPr lang="ru-RU"/>
        </a:p>
      </dgm:t>
    </dgm:pt>
    <dgm:pt modelId="{01E5B1F1-A760-4CD4-9924-269A242C141C}" type="pres">
      <dgm:prSet presAssocID="{1241B94A-2242-46FC-BBCB-451232FE0B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4747910-7165-45E7-B139-4EE2B863AE94}" type="pres">
      <dgm:prSet presAssocID="{1241B94A-2242-46FC-BBCB-451232FE0BCE}" presName="Name1" presStyleCnt="0"/>
      <dgm:spPr/>
    </dgm:pt>
    <dgm:pt modelId="{FB49946B-4E3F-4AD2-93E8-ACF85059733D}" type="pres">
      <dgm:prSet presAssocID="{1241B94A-2242-46FC-BBCB-451232FE0BCE}" presName="cycle" presStyleCnt="0"/>
      <dgm:spPr/>
    </dgm:pt>
    <dgm:pt modelId="{BA8F4F8E-B7C5-41FB-A356-97BD4DA8FC00}" type="pres">
      <dgm:prSet presAssocID="{1241B94A-2242-46FC-BBCB-451232FE0BCE}" presName="srcNode" presStyleLbl="node1" presStyleIdx="0" presStyleCnt="5"/>
      <dgm:spPr/>
    </dgm:pt>
    <dgm:pt modelId="{A5CD07B6-EAEA-4CFA-BAD3-4DB98ADC76AF}" type="pres">
      <dgm:prSet presAssocID="{1241B94A-2242-46FC-BBCB-451232FE0BCE}" presName="conn" presStyleLbl="parChTrans1D2" presStyleIdx="0" presStyleCnt="1"/>
      <dgm:spPr/>
      <dgm:t>
        <a:bodyPr/>
        <a:lstStyle/>
        <a:p>
          <a:endParaRPr lang="ru-RU"/>
        </a:p>
      </dgm:t>
    </dgm:pt>
    <dgm:pt modelId="{6460D931-1031-4AC6-94E5-AB5AA6B4B415}" type="pres">
      <dgm:prSet presAssocID="{1241B94A-2242-46FC-BBCB-451232FE0BCE}" presName="extraNode" presStyleLbl="node1" presStyleIdx="0" presStyleCnt="5"/>
      <dgm:spPr/>
    </dgm:pt>
    <dgm:pt modelId="{E12A72A7-A1D1-4C9C-8A2A-090ECECAE995}" type="pres">
      <dgm:prSet presAssocID="{1241B94A-2242-46FC-BBCB-451232FE0BCE}" presName="dstNode" presStyleLbl="node1" presStyleIdx="0" presStyleCnt="5"/>
      <dgm:spPr/>
    </dgm:pt>
    <dgm:pt modelId="{907557F3-FAA2-4B20-8D57-699672D5D5CA}" type="pres">
      <dgm:prSet presAssocID="{B20B3A83-E80B-47D4-80BF-1DD310CA374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99E05-D3CA-4F41-91D3-5EB6BE828281}" type="pres">
      <dgm:prSet presAssocID="{B20B3A83-E80B-47D4-80BF-1DD310CA3748}" presName="accent_1" presStyleCnt="0"/>
      <dgm:spPr/>
    </dgm:pt>
    <dgm:pt modelId="{C8B8B62E-310C-45B9-AB11-73917B0AA900}" type="pres">
      <dgm:prSet presAssocID="{B20B3A83-E80B-47D4-80BF-1DD310CA3748}" presName="accentRepeatNode" presStyleLbl="solidFgAcc1" presStyleIdx="0" presStyleCnt="5"/>
      <dgm:spPr>
        <a:solidFill>
          <a:srgbClr val="00B0F0"/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endParaRPr lang="ru-RU"/>
        </a:p>
      </dgm:t>
    </dgm:pt>
    <dgm:pt modelId="{BAA38554-66A3-4B9A-B1E6-D89D834B1361}" type="pres">
      <dgm:prSet presAssocID="{DA175520-7309-48A2-A9E0-8FF0C4AA4AF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02E2E-CA52-4C58-B536-4FDB38A5670A}" type="pres">
      <dgm:prSet presAssocID="{DA175520-7309-48A2-A9E0-8FF0C4AA4AFA}" presName="accent_2" presStyleCnt="0"/>
      <dgm:spPr/>
    </dgm:pt>
    <dgm:pt modelId="{C17E7F6C-0CB5-4615-899E-4208E4AB6BC9}" type="pres">
      <dgm:prSet presAssocID="{DA175520-7309-48A2-A9E0-8FF0C4AA4AFA}" presName="accentRepeatNode" presStyleLbl="solidFgAcc1" presStyleIdx="1" presStyleCnt="5"/>
      <dgm:spPr>
        <a:solidFill>
          <a:srgbClr val="00B0F0"/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endParaRPr lang="ru-RU"/>
        </a:p>
      </dgm:t>
    </dgm:pt>
    <dgm:pt modelId="{159C898A-94E7-473A-BC69-4B61D7ACF0A3}" type="pres">
      <dgm:prSet presAssocID="{6C2D6436-C48F-4E49-A3CA-DA0D55399D4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EED12-9287-49BE-988D-62F29C900760}" type="pres">
      <dgm:prSet presAssocID="{6C2D6436-C48F-4E49-A3CA-DA0D55399D49}" presName="accent_3" presStyleCnt="0"/>
      <dgm:spPr/>
    </dgm:pt>
    <dgm:pt modelId="{C7ECFE7A-34C1-447C-B16C-BDB849F2F173}" type="pres">
      <dgm:prSet presAssocID="{6C2D6436-C48F-4E49-A3CA-DA0D55399D49}" presName="accentRepeatNode" presStyleLbl="solidFgAcc1" presStyleIdx="2" presStyleCnt="5"/>
      <dgm:spPr>
        <a:solidFill>
          <a:srgbClr val="00B0F0"/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endParaRPr lang="ru-RU"/>
        </a:p>
      </dgm:t>
    </dgm:pt>
    <dgm:pt modelId="{4389A580-9D4D-4A19-A261-E3FFB65DCF37}" type="pres">
      <dgm:prSet presAssocID="{3B2E62DB-A641-434F-8BBB-A0052D7BD70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81BC3-5381-4C8E-9C8B-4DFA6D05ABF9}" type="pres">
      <dgm:prSet presAssocID="{3B2E62DB-A641-434F-8BBB-A0052D7BD70F}" presName="accent_4" presStyleCnt="0"/>
      <dgm:spPr/>
    </dgm:pt>
    <dgm:pt modelId="{FD59CAAD-64BC-4C1B-898B-47DE3ED04751}" type="pres">
      <dgm:prSet presAssocID="{3B2E62DB-A641-434F-8BBB-A0052D7BD70F}" presName="accentRepeatNode" presStyleLbl="solidFgAcc1" presStyleIdx="3" presStyleCnt="5"/>
      <dgm:spPr>
        <a:solidFill>
          <a:srgbClr val="00B0F0"/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endParaRPr lang="ru-RU"/>
        </a:p>
      </dgm:t>
    </dgm:pt>
    <dgm:pt modelId="{809C69F1-6F0D-452D-B6EE-347D627A07B6}" type="pres">
      <dgm:prSet presAssocID="{07E29BDE-264F-45C8-93E6-A23D2085786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66AA07-C40B-441F-813A-C155BEB2C292}" type="pres">
      <dgm:prSet presAssocID="{07E29BDE-264F-45C8-93E6-A23D2085786C}" presName="accent_5" presStyleCnt="0"/>
      <dgm:spPr/>
    </dgm:pt>
    <dgm:pt modelId="{7365720E-4C52-4EB1-ABDD-6A85B0D6BD49}" type="pres">
      <dgm:prSet presAssocID="{07E29BDE-264F-45C8-93E6-A23D2085786C}" presName="accentRepeatNode" presStyleLbl="solidFgAcc1" presStyleIdx="4" presStyleCnt="5"/>
      <dgm:spPr>
        <a:solidFill>
          <a:srgbClr val="00B0F0"/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endParaRPr lang="ru-RU"/>
        </a:p>
      </dgm:t>
    </dgm:pt>
  </dgm:ptLst>
  <dgm:cxnLst>
    <dgm:cxn modelId="{A6007DCB-4153-4EFD-B348-ED4A4DDE9CF6}" srcId="{1241B94A-2242-46FC-BBCB-451232FE0BCE}" destId="{3B2E62DB-A641-434F-8BBB-A0052D7BD70F}" srcOrd="3" destOrd="0" parTransId="{D6466FBB-03CA-4866-9409-8C55E59C83D6}" sibTransId="{554FFE0F-0CFA-4E6C-96CB-71CC86C2F29C}"/>
    <dgm:cxn modelId="{C0E2D11C-D377-449D-BF18-38405E91206D}" type="presOf" srcId="{B20B3A83-E80B-47D4-80BF-1DD310CA3748}" destId="{907557F3-FAA2-4B20-8D57-699672D5D5CA}" srcOrd="0" destOrd="0" presId="urn:microsoft.com/office/officeart/2008/layout/VerticalCurvedList"/>
    <dgm:cxn modelId="{B5C1A61F-8B64-453C-84A2-21D98A4469B7}" type="presOf" srcId="{6C2D6436-C48F-4E49-A3CA-DA0D55399D49}" destId="{159C898A-94E7-473A-BC69-4B61D7ACF0A3}" srcOrd="0" destOrd="0" presId="urn:microsoft.com/office/officeart/2008/layout/VerticalCurvedList"/>
    <dgm:cxn modelId="{D3E5BF07-63AD-4031-BE93-1482924B0179}" type="presOf" srcId="{DA175520-7309-48A2-A9E0-8FF0C4AA4AFA}" destId="{BAA38554-66A3-4B9A-B1E6-D89D834B1361}" srcOrd="0" destOrd="0" presId="urn:microsoft.com/office/officeart/2008/layout/VerticalCurvedList"/>
    <dgm:cxn modelId="{00A1A42B-0D82-40B7-84AB-5DEE0E447C17}" srcId="{1241B94A-2242-46FC-BBCB-451232FE0BCE}" destId="{B20B3A83-E80B-47D4-80BF-1DD310CA3748}" srcOrd="0" destOrd="0" parTransId="{F2C993C6-6BE9-49E8-BED4-7B430A8DD9E2}" sibTransId="{4D62B328-ED05-44CA-97D8-3DE548A8BC19}"/>
    <dgm:cxn modelId="{68BEE51E-3DC4-4313-8EF8-052734D011E5}" type="presOf" srcId="{4D62B328-ED05-44CA-97D8-3DE548A8BC19}" destId="{A5CD07B6-EAEA-4CFA-BAD3-4DB98ADC76AF}" srcOrd="0" destOrd="0" presId="urn:microsoft.com/office/officeart/2008/layout/VerticalCurvedList"/>
    <dgm:cxn modelId="{56563C8C-9C29-4FAA-95D2-861A8DCAB527}" type="presOf" srcId="{3B2E62DB-A641-434F-8BBB-A0052D7BD70F}" destId="{4389A580-9D4D-4A19-A261-E3FFB65DCF37}" srcOrd="0" destOrd="0" presId="urn:microsoft.com/office/officeart/2008/layout/VerticalCurvedList"/>
    <dgm:cxn modelId="{6F030280-7EDC-4075-B1BF-A191F86C29F7}" srcId="{1241B94A-2242-46FC-BBCB-451232FE0BCE}" destId="{07E29BDE-264F-45C8-93E6-A23D2085786C}" srcOrd="4" destOrd="0" parTransId="{D7490F24-CC72-4A46-A65C-78E17574978C}" sibTransId="{914BF7DF-D4FF-4702-870A-2653CE571E6A}"/>
    <dgm:cxn modelId="{402EE729-D256-403D-86E7-565FEB34AE15}" srcId="{1241B94A-2242-46FC-BBCB-451232FE0BCE}" destId="{6C2D6436-C48F-4E49-A3CA-DA0D55399D49}" srcOrd="2" destOrd="0" parTransId="{23304AD0-544A-4005-84EC-61C1B01094D6}" sibTransId="{EE42AB59-54C8-48D4-A4C8-E08812A83C4D}"/>
    <dgm:cxn modelId="{8D34F266-184F-4EF0-A67F-C92A515DAD49}" srcId="{1241B94A-2242-46FC-BBCB-451232FE0BCE}" destId="{DA175520-7309-48A2-A9E0-8FF0C4AA4AFA}" srcOrd="1" destOrd="0" parTransId="{111B4F0B-0FA8-47F1-A6BC-1CB4067E4B3F}" sibTransId="{A2746BA8-063E-4A49-8E37-4F3F86B435D0}"/>
    <dgm:cxn modelId="{B6DDE31D-8F58-4452-AB15-C883DCF320D4}" type="presOf" srcId="{07E29BDE-264F-45C8-93E6-A23D2085786C}" destId="{809C69F1-6F0D-452D-B6EE-347D627A07B6}" srcOrd="0" destOrd="0" presId="urn:microsoft.com/office/officeart/2008/layout/VerticalCurvedList"/>
    <dgm:cxn modelId="{983D831A-5541-44F0-A87C-27450B1906C8}" type="presOf" srcId="{1241B94A-2242-46FC-BBCB-451232FE0BCE}" destId="{01E5B1F1-A760-4CD4-9924-269A242C141C}" srcOrd="0" destOrd="0" presId="urn:microsoft.com/office/officeart/2008/layout/VerticalCurvedList"/>
    <dgm:cxn modelId="{46E0E090-ABFE-4976-B7A7-61C4B21BC527}" type="presParOf" srcId="{01E5B1F1-A760-4CD4-9924-269A242C141C}" destId="{B4747910-7165-45E7-B139-4EE2B863AE94}" srcOrd="0" destOrd="0" presId="urn:microsoft.com/office/officeart/2008/layout/VerticalCurvedList"/>
    <dgm:cxn modelId="{BF991F79-BA0F-4A92-8121-61E6206A8582}" type="presParOf" srcId="{B4747910-7165-45E7-B139-4EE2B863AE94}" destId="{FB49946B-4E3F-4AD2-93E8-ACF85059733D}" srcOrd="0" destOrd="0" presId="urn:microsoft.com/office/officeart/2008/layout/VerticalCurvedList"/>
    <dgm:cxn modelId="{7A26F678-0FA0-4A40-AA11-227A577D20A1}" type="presParOf" srcId="{FB49946B-4E3F-4AD2-93E8-ACF85059733D}" destId="{BA8F4F8E-B7C5-41FB-A356-97BD4DA8FC00}" srcOrd="0" destOrd="0" presId="urn:microsoft.com/office/officeart/2008/layout/VerticalCurvedList"/>
    <dgm:cxn modelId="{ED7E567C-6E40-4E4A-A807-5382B157D186}" type="presParOf" srcId="{FB49946B-4E3F-4AD2-93E8-ACF85059733D}" destId="{A5CD07B6-EAEA-4CFA-BAD3-4DB98ADC76AF}" srcOrd="1" destOrd="0" presId="urn:microsoft.com/office/officeart/2008/layout/VerticalCurvedList"/>
    <dgm:cxn modelId="{994B7DF3-2786-4CB0-B794-C6D37C0458A7}" type="presParOf" srcId="{FB49946B-4E3F-4AD2-93E8-ACF85059733D}" destId="{6460D931-1031-4AC6-94E5-AB5AA6B4B415}" srcOrd="2" destOrd="0" presId="urn:microsoft.com/office/officeart/2008/layout/VerticalCurvedList"/>
    <dgm:cxn modelId="{595388B0-91DB-4E9F-BF41-737AE0ADCA32}" type="presParOf" srcId="{FB49946B-4E3F-4AD2-93E8-ACF85059733D}" destId="{E12A72A7-A1D1-4C9C-8A2A-090ECECAE995}" srcOrd="3" destOrd="0" presId="urn:microsoft.com/office/officeart/2008/layout/VerticalCurvedList"/>
    <dgm:cxn modelId="{51CC58C5-720A-4BC3-8C68-29666D2393FB}" type="presParOf" srcId="{B4747910-7165-45E7-B139-4EE2B863AE94}" destId="{907557F3-FAA2-4B20-8D57-699672D5D5CA}" srcOrd="1" destOrd="0" presId="urn:microsoft.com/office/officeart/2008/layout/VerticalCurvedList"/>
    <dgm:cxn modelId="{C4B6D791-21F0-4525-BE64-E6FF4A98D740}" type="presParOf" srcId="{B4747910-7165-45E7-B139-4EE2B863AE94}" destId="{46599E05-D3CA-4F41-91D3-5EB6BE828281}" srcOrd="2" destOrd="0" presId="urn:microsoft.com/office/officeart/2008/layout/VerticalCurvedList"/>
    <dgm:cxn modelId="{0CD3D4FA-4B9D-4D19-AB4B-87B9A16ACD5E}" type="presParOf" srcId="{46599E05-D3CA-4F41-91D3-5EB6BE828281}" destId="{C8B8B62E-310C-45B9-AB11-73917B0AA900}" srcOrd="0" destOrd="0" presId="urn:microsoft.com/office/officeart/2008/layout/VerticalCurvedList"/>
    <dgm:cxn modelId="{662C83A1-7682-41E0-9DDE-F6698A149281}" type="presParOf" srcId="{B4747910-7165-45E7-B139-4EE2B863AE94}" destId="{BAA38554-66A3-4B9A-B1E6-D89D834B1361}" srcOrd="3" destOrd="0" presId="urn:microsoft.com/office/officeart/2008/layout/VerticalCurvedList"/>
    <dgm:cxn modelId="{D75A5609-E2D5-49B0-B66F-3318E7858706}" type="presParOf" srcId="{B4747910-7165-45E7-B139-4EE2B863AE94}" destId="{9E402E2E-CA52-4C58-B536-4FDB38A5670A}" srcOrd="4" destOrd="0" presId="urn:microsoft.com/office/officeart/2008/layout/VerticalCurvedList"/>
    <dgm:cxn modelId="{C46107D5-1BDA-489E-AB3E-C2C4C5382CC3}" type="presParOf" srcId="{9E402E2E-CA52-4C58-B536-4FDB38A5670A}" destId="{C17E7F6C-0CB5-4615-899E-4208E4AB6BC9}" srcOrd="0" destOrd="0" presId="urn:microsoft.com/office/officeart/2008/layout/VerticalCurvedList"/>
    <dgm:cxn modelId="{509B3D65-7BDF-4EA5-B7F7-98C1A6569DF5}" type="presParOf" srcId="{B4747910-7165-45E7-B139-4EE2B863AE94}" destId="{159C898A-94E7-473A-BC69-4B61D7ACF0A3}" srcOrd="5" destOrd="0" presId="urn:microsoft.com/office/officeart/2008/layout/VerticalCurvedList"/>
    <dgm:cxn modelId="{24C0EAC5-39D2-4251-9860-9C8BE5300815}" type="presParOf" srcId="{B4747910-7165-45E7-B139-4EE2B863AE94}" destId="{3CBEED12-9287-49BE-988D-62F29C900760}" srcOrd="6" destOrd="0" presId="urn:microsoft.com/office/officeart/2008/layout/VerticalCurvedList"/>
    <dgm:cxn modelId="{087283AB-A213-4264-B073-7832D1162A39}" type="presParOf" srcId="{3CBEED12-9287-49BE-988D-62F29C900760}" destId="{C7ECFE7A-34C1-447C-B16C-BDB849F2F173}" srcOrd="0" destOrd="0" presId="urn:microsoft.com/office/officeart/2008/layout/VerticalCurvedList"/>
    <dgm:cxn modelId="{A01E49EA-3342-444A-BA0C-E207FB5698AA}" type="presParOf" srcId="{B4747910-7165-45E7-B139-4EE2B863AE94}" destId="{4389A580-9D4D-4A19-A261-E3FFB65DCF37}" srcOrd="7" destOrd="0" presId="urn:microsoft.com/office/officeart/2008/layout/VerticalCurvedList"/>
    <dgm:cxn modelId="{0BDD97ED-6040-4EAE-B3D2-A89FF5F648C6}" type="presParOf" srcId="{B4747910-7165-45E7-B139-4EE2B863AE94}" destId="{F0A81BC3-5381-4C8E-9C8B-4DFA6D05ABF9}" srcOrd="8" destOrd="0" presId="urn:microsoft.com/office/officeart/2008/layout/VerticalCurvedList"/>
    <dgm:cxn modelId="{FAC31696-F369-4FB7-A6F8-20FFBB736203}" type="presParOf" srcId="{F0A81BC3-5381-4C8E-9C8B-4DFA6D05ABF9}" destId="{FD59CAAD-64BC-4C1B-898B-47DE3ED04751}" srcOrd="0" destOrd="0" presId="urn:microsoft.com/office/officeart/2008/layout/VerticalCurvedList"/>
    <dgm:cxn modelId="{21F85140-CEB7-4CC6-8290-67A75DE49DC0}" type="presParOf" srcId="{B4747910-7165-45E7-B139-4EE2B863AE94}" destId="{809C69F1-6F0D-452D-B6EE-347D627A07B6}" srcOrd="9" destOrd="0" presId="urn:microsoft.com/office/officeart/2008/layout/VerticalCurvedList"/>
    <dgm:cxn modelId="{DE62C7D1-1FFB-43A6-8FF9-1E123F521518}" type="presParOf" srcId="{B4747910-7165-45E7-B139-4EE2B863AE94}" destId="{1866AA07-C40B-441F-813A-C155BEB2C292}" srcOrd="10" destOrd="0" presId="urn:microsoft.com/office/officeart/2008/layout/VerticalCurvedList"/>
    <dgm:cxn modelId="{350C9665-6CDD-4C22-A3E8-79814910EE98}" type="presParOf" srcId="{1866AA07-C40B-441F-813A-C155BEB2C292}" destId="{7365720E-4C52-4EB1-ABDD-6A85B0D6BD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100E5-90FE-4431-82EF-C2EC9B09C027}">
      <dsp:nvSpPr>
        <dsp:cNvPr id="0" name=""/>
        <dsp:cNvSpPr/>
      </dsp:nvSpPr>
      <dsp:spPr>
        <a:xfrm>
          <a:off x="-6383231" y="-976367"/>
          <a:ext cx="7597895" cy="7597895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3618FF-81B3-4069-A97B-43F28C5ABD0A}">
      <dsp:nvSpPr>
        <dsp:cNvPr id="0" name=""/>
        <dsp:cNvSpPr/>
      </dsp:nvSpPr>
      <dsp:spPr>
        <a:xfrm>
          <a:off x="635646" y="433999"/>
          <a:ext cx="11011913" cy="868451"/>
        </a:xfrm>
        <a:prstGeom prst="rect">
          <a:avLst/>
        </a:prstGeom>
        <a:solidFill>
          <a:srgbClr val="0070C0"/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3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закон от 10 января 2003 г. N 17-ФЗ "О железнодорожном транспорте в Российской Федерации"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5646" y="433999"/>
        <a:ext cx="11011913" cy="868451"/>
      </dsp:txXfrm>
    </dsp:sp>
    <dsp:sp modelId="{9C073EE7-9F53-45FF-8859-98CD1842DA4A}">
      <dsp:nvSpPr>
        <dsp:cNvPr id="0" name=""/>
        <dsp:cNvSpPr/>
      </dsp:nvSpPr>
      <dsp:spPr>
        <a:xfrm>
          <a:off x="92864" y="325443"/>
          <a:ext cx="1085564" cy="1085564"/>
        </a:xfrm>
        <a:prstGeom prst="ellipse">
          <a:avLst/>
        </a:prstGeom>
        <a:solidFill>
          <a:srgbClr val="00B0F0"/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1EEE-8CC6-44FE-A8E4-2B89896363D0}">
      <dsp:nvSpPr>
        <dsp:cNvPr id="0" name=""/>
        <dsp:cNvSpPr/>
      </dsp:nvSpPr>
      <dsp:spPr>
        <a:xfrm>
          <a:off x="1133550" y="1736902"/>
          <a:ext cx="10514010" cy="868451"/>
        </a:xfrm>
        <a:prstGeom prst="rect">
          <a:avLst/>
        </a:prstGeom>
        <a:solidFill>
          <a:srgbClr val="0070C0"/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3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Правила технической эксплуатации железных дорог Российской Федерации, утв. приказом Минтранса России от 23 июня 2022 г. N 250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3550" y="1736902"/>
        <a:ext cx="10514010" cy="868451"/>
      </dsp:txXfrm>
    </dsp:sp>
    <dsp:sp modelId="{07969797-882B-4770-AB10-5377A0721274}">
      <dsp:nvSpPr>
        <dsp:cNvPr id="0" name=""/>
        <dsp:cNvSpPr/>
      </dsp:nvSpPr>
      <dsp:spPr>
        <a:xfrm>
          <a:off x="590767" y="1628346"/>
          <a:ext cx="1085564" cy="1085564"/>
        </a:xfrm>
        <a:prstGeom prst="ellipse">
          <a:avLst/>
        </a:prstGeom>
        <a:solidFill>
          <a:srgbClr val="00B0F0"/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1EEE7-A287-44FF-A39A-FD36BF19FA68}">
      <dsp:nvSpPr>
        <dsp:cNvPr id="0" name=""/>
        <dsp:cNvSpPr/>
      </dsp:nvSpPr>
      <dsp:spPr>
        <a:xfrm>
          <a:off x="1133550" y="3039805"/>
          <a:ext cx="10514010" cy="868451"/>
        </a:xfrm>
        <a:prstGeom prst="rect">
          <a:avLst/>
        </a:prstGeom>
        <a:solidFill>
          <a:srgbClr val="0070C0"/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3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Правила нахождения граждан и размещения объектов в зонах повышенной опасности, выполнения в этих зонах работ, проезда и перехода через железнодорожные пути, утв. приказом Министерства транспорта Российской Федерации от 27 января 2022 г. N 20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3550" y="3039805"/>
        <a:ext cx="10514010" cy="868451"/>
      </dsp:txXfrm>
    </dsp:sp>
    <dsp:sp modelId="{7EA2E47C-3AEE-449A-88F5-15101FEA06AB}">
      <dsp:nvSpPr>
        <dsp:cNvPr id="0" name=""/>
        <dsp:cNvSpPr/>
      </dsp:nvSpPr>
      <dsp:spPr>
        <a:xfrm>
          <a:off x="590767" y="2931249"/>
          <a:ext cx="1085564" cy="1085564"/>
        </a:xfrm>
        <a:prstGeom prst="ellipse">
          <a:avLst/>
        </a:prstGeom>
        <a:solidFill>
          <a:srgbClr val="00B0F0"/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F9B1A-E53B-4575-BB60-55053AD648F4}">
      <dsp:nvSpPr>
        <dsp:cNvPr id="0" name=""/>
        <dsp:cNvSpPr/>
      </dsp:nvSpPr>
      <dsp:spPr>
        <a:xfrm>
          <a:off x="635646" y="4342708"/>
          <a:ext cx="11011913" cy="868451"/>
        </a:xfrm>
        <a:prstGeom prst="rect">
          <a:avLst/>
        </a:prstGeom>
        <a:solidFill>
          <a:srgbClr val="0070C0"/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3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Распоряжение ОАО "РЖД" от 13 декабря 2010 г. N 2559р "О вводе в действие "Требований к ограждению железнодорожных путей для предупреждения несчастных случаев с гражданами"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5646" y="4342708"/>
        <a:ext cx="11011913" cy="868451"/>
      </dsp:txXfrm>
    </dsp:sp>
    <dsp:sp modelId="{CD69F2FF-E0EA-4D20-9D25-BC87FA9BA395}">
      <dsp:nvSpPr>
        <dsp:cNvPr id="0" name=""/>
        <dsp:cNvSpPr/>
      </dsp:nvSpPr>
      <dsp:spPr>
        <a:xfrm>
          <a:off x="92864" y="4234152"/>
          <a:ext cx="1085564" cy="1085564"/>
        </a:xfrm>
        <a:prstGeom prst="ellipse">
          <a:avLst/>
        </a:prstGeom>
        <a:solidFill>
          <a:srgbClr val="00B0F0"/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9CC7B-2212-4BA2-B8C5-E4704B7CAAD1}">
      <dsp:nvSpPr>
        <dsp:cNvPr id="0" name=""/>
        <dsp:cNvSpPr/>
      </dsp:nvSpPr>
      <dsp:spPr>
        <a:xfrm>
          <a:off x="0" y="0"/>
          <a:ext cx="5535469" cy="553546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BBEF0-20B6-4434-9E63-CF24410E8646}">
      <dsp:nvSpPr>
        <dsp:cNvPr id="0" name=""/>
        <dsp:cNvSpPr/>
      </dsp:nvSpPr>
      <dsp:spPr>
        <a:xfrm>
          <a:off x="2767734" y="0"/>
          <a:ext cx="8104123" cy="55354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Изменение,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которое внесено в перечень индикаторов риска нарушения обязательных требований при осуществлении федерального государственного контроля (надзора) в области железнодорожного транспорта, утвержденный приказом Министерства транспорта Российской Федерации от 8 апреля 2024 г. N 113: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7734" y="0"/>
        <a:ext cx="8104123" cy="1660644"/>
      </dsp:txXfrm>
    </dsp:sp>
    <dsp:sp modelId="{6D422D49-E3F3-4181-8C02-08A8823EAFBA}">
      <dsp:nvSpPr>
        <dsp:cNvPr id="0" name=""/>
        <dsp:cNvSpPr/>
      </dsp:nvSpPr>
      <dsp:spPr>
        <a:xfrm>
          <a:off x="968709" y="1660644"/>
          <a:ext cx="3598051" cy="359805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E99A5-549F-43B0-BB47-67BF1283A9BC}">
      <dsp:nvSpPr>
        <dsp:cNvPr id="0" name=""/>
        <dsp:cNvSpPr/>
      </dsp:nvSpPr>
      <dsp:spPr>
        <a:xfrm>
          <a:off x="2767734" y="1660644"/>
          <a:ext cx="8104123" cy="35980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Выявление двух случаев травмирования граждан, произошедших на одном и том же пешеходном переходе через железнодорожные пути общего пользования, принадлежащем контролируемому лицу, осуществляющему деятельность по эксплуатации инфраструктуры железнодорожного транспорта общего пользования, в течение года со дня выявления первого случая такого травмирования.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7734" y="1660644"/>
        <a:ext cx="8104123" cy="1660639"/>
      </dsp:txXfrm>
    </dsp:sp>
    <dsp:sp modelId="{3986F203-3D69-438E-8A47-AC622C5825F4}">
      <dsp:nvSpPr>
        <dsp:cNvPr id="0" name=""/>
        <dsp:cNvSpPr/>
      </dsp:nvSpPr>
      <dsp:spPr>
        <a:xfrm>
          <a:off x="1937415" y="3321283"/>
          <a:ext cx="1660639" cy="166063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31E75-9E5F-44CB-956E-BB5F5612212D}">
      <dsp:nvSpPr>
        <dsp:cNvPr id="0" name=""/>
        <dsp:cNvSpPr/>
      </dsp:nvSpPr>
      <dsp:spPr>
        <a:xfrm>
          <a:off x="2767734" y="3321283"/>
          <a:ext cx="8104123" cy="16606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Инициирование внеплановой проверки в отношении объекта контроля – эксплуатация инфраструктуры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7734" y="3321283"/>
        <a:ext cx="8104123" cy="1660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D07B6-EAEA-4CFA-BAD3-4DB98ADC76AF}">
      <dsp:nvSpPr>
        <dsp:cNvPr id="0" name=""/>
        <dsp:cNvSpPr/>
      </dsp:nvSpPr>
      <dsp:spPr>
        <a:xfrm>
          <a:off x="-6091707" y="-932048"/>
          <a:ext cx="7251585" cy="7251585"/>
        </a:xfrm>
        <a:prstGeom prst="blockArc">
          <a:avLst>
            <a:gd name="adj1" fmla="val 18900000"/>
            <a:gd name="adj2" fmla="val 2700000"/>
            <a:gd name="adj3" fmla="val 298"/>
          </a:avLst>
        </a:prstGeom>
        <a:noFill/>
        <a:ln w="12700" cap="flat" cmpd="sng" algn="ctr"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557F3-FAA2-4B20-8D57-699672D5D5CA}">
      <dsp:nvSpPr>
        <dsp:cNvPr id="0" name=""/>
        <dsp:cNvSpPr/>
      </dsp:nvSpPr>
      <dsp:spPr>
        <a:xfrm>
          <a:off x="506836" y="336610"/>
          <a:ext cx="10844365" cy="6736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471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 начала учебного года проведено 9 лекций в общеобразовательных учреждениях.</a:t>
          </a:r>
          <a:endParaRPr lang="ru-RU" sz="2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836" y="336610"/>
        <a:ext cx="10844365" cy="673651"/>
      </dsp:txXfrm>
    </dsp:sp>
    <dsp:sp modelId="{C8B8B62E-310C-45B9-AB11-73917B0AA900}">
      <dsp:nvSpPr>
        <dsp:cNvPr id="0" name=""/>
        <dsp:cNvSpPr/>
      </dsp:nvSpPr>
      <dsp:spPr>
        <a:xfrm>
          <a:off x="85804" y="252403"/>
          <a:ext cx="842064" cy="842064"/>
        </a:xfrm>
        <a:prstGeom prst="ellipse">
          <a:avLst/>
        </a:prstGeom>
        <a:solidFill>
          <a:srgbClr val="00B0F0"/>
        </a:solidFill>
        <a:ln>
          <a:noFill/>
        </a:ln>
        <a:effectLst/>
        <a:sp3d z="57200" extrusionH="600" contourW="3000">
          <a:bevelT w="48600" h="18600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38554-66A3-4B9A-B1E6-D89D834B1361}">
      <dsp:nvSpPr>
        <dsp:cNvPr id="0" name=""/>
        <dsp:cNvSpPr/>
      </dsp:nvSpPr>
      <dsp:spPr>
        <a:xfrm>
          <a:off x="989555" y="1346764"/>
          <a:ext cx="10361646" cy="6736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471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Работа проводится совместно с ОДН УТ МВД России по СЗФО</a:t>
          </a:r>
          <a:endParaRPr lang="ru-RU" sz="2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555" y="1346764"/>
        <a:ext cx="10361646" cy="673651"/>
      </dsp:txXfrm>
    </dsp:sp>
    <dsp:sp modelId="{C17E7F6C-0CB5-4615-899E-4208E4AB6BC9}">
      <dsp:nvSpPr>
        <dsp:cNvPr id="0" name=""/>
        <dsp:cNvSpPr/>
      </dsp:nvSpPr>
      <dsp:spPr>
        <a:xfrm>
          <a:off x="568523" y="1262558"/>
          <a:ext cx="842064" cy="842064"/>
        </a:xfrm>
        <a:prstGeom prst="ellipse">
          <a:avLst/>
        </a:prstGeom>
        <a:solidFill>
          <a:srgbClr val="00B0F0"/>
        </a:solidFill>
        <a:ln>
          <a:noFill/>
        </a:ln>
        <a:effectLst/>
        <a:sp3d z="57200" extrusionH="600" contourW="3000">
          <a:bevelT w="48600" h="18600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C898A-94E7-473A-BC69-4B61D7ACF0A3}">
      <dsp:nvSpPr>
        <dsp:cNvPr id="0" name=""/>
        <dsp:cNvSpPr/>
      </dsp:nvSpPr>
      <dsp:spPr>
        <a:xfrm>
          <a:off x="1137711" y="2356918"/>
          <a:ext cx="10213490" cy="6736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471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Работа проводится совместно с ОАО «РЖД»</a:t>
          </a:r>
          <a:endParaRPr lang="ru-RU" sz="2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7711" y="2356918"/>
        <a:ext cx="10213490" cy="673651"/>
      </dsp:txXfrm>
    </dsp:sp>
    <dsp:sp modelId="{C7ECFE7A-34C1-447C-B16C-BDB849F2F173}">
      <dsp:nvSpPr>
        <dsp:cNvPr id="0" name=""/>
        <dsp:cNvSpPr/>
      </dsp:nvSpPr>
      <dsp:spPr>
        <a:xfrm>
          <a:off x="716679" y="2272712"/>
          <a:ext cx="842064" cy="842064"/>
        </a:xfrm>
        <a:prstGeom prst="ellipse">
          <a:avLst/>
        </a:prstGeom>
        <a:solidFill>
          <a:srgbClr val="00B0F0"/>
        </a:solidFill>
        <a:ln>
          <a:noFill/>
        </a:ln>
        <a:effectLst/>
        <a:sp3d z="57200" extrusionH="600" contourW="3000">
          <a:bevelT w="48600" h="18600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9A580-9D4D-4A19-A261-E3FFB65DCF37}">
      <dsp:nvSpPr>
        <dsp:cNvPr id="0" name=""/>
        <dsp:cNvSpPr/>
      </dsp:nvSpPr>
      <dsp:spPr>
        <a:xfrm>
          <a:off x="989555" y="3367072"/>
          <a:ext cx="10361646" cy="6736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471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Принято участие в съемках 5 сюжетов на региональных телеканалах</a:t>
          </a:r>
          <a:endParaRPr lang="ru-RU" sz="2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555" y="3367072"/>
        <a:ext cx="10361646" cy="673651"/>
      </dsp:txXfrm>
    </dsp:sp>
    <dsp:sp modelId="{FD59CAAD-64BC-4C1B-898B-47DE3ED04751}">
      <dsp:nvSpPr>
        <dsp:cNvPr id="0" name=""/>
        <dsp:cNvSpPr/>
      </dsp:nvSpPr>
      <dsp:spPr>
        <a:xfrm>
          <a:off x="568523" y="3282866"/>
          <a:ext cx="842064" cy="842064"/>
        </a:xfrm>
        <a:prstGeom prst="ellipse">
          <a:avLst/>
        </a:prstGeom>
        <a:solidFill>
          <a:srgbClr val="00B0F0"/>
        </a:solidFill>
        <a:ln>
          <a:noFill/>
        </a:ln>
        <a:effectLst/>
        <a:sp3d z="57200" extrusionH="600" contourW="3000">
          <a:bevelT w="48600" h="18600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C69F1-6F0D-452D-B6EE-347D627A07B6}">
      <dsp:nvSpPr>
        <dsp:cNvPr id="0" name=""/>
        <dsp:cNvSpPr/>
      </dsp:nvSpPr>
      <dsp:spPr>
        <a:xfrm>
          <a:off x="506836" y="4377227"/>
          <a:ext cx="10844365" cy="6736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471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Информирование (сайт, телеграмм канал, публикации в СМИ)</a:t>
          </a:r>
          <a:endParaRPr lang="ru-RU" sz="2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836" y="4377227"/>
        <a:ext cx="10844365" cy="673651"/>
      </dsp:txXfrm>
    </dsp:sp>
    <dsp:sp modelId="{7365720E-4C52-4EB1-ABDD-6A85B0D6BD49}">
      <dsp:nvSpPr>
        <dsp:cNvPr id="0" name=""/>
        <dsp:cNvSpPr/>
      </dsp:nvSpPr>
      <dsp:spPr>
        <a:xfrm>
          <a:off x="85804" y="4293020"/>
          <a:ext cx="842064" cy="842064"/>
        </a:xfrm>
        <a:prstGeom prst="ellipse">
          <a:avLst/>
        </a:prstGeom>
        <a:solidFill>
          <a:srgbClr val="00B0F0"/>
        </a:solidFill>
        <a:ln>
          <a:noFill/>
        </a:ln>
        <a:effectLst/>
        <a:sp3d z="57200" extrusionH="600" contourW="3000">
          <a:bevelT w="48600" h="18600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FAEAE82-C513-4810-95E2-31EDD1C988F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4CCC2C4F-A90A-4D45-8674-FEC23DE3953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FD63E8B0-0E98-4A87-A4E8-562E354CF4B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9417027B-B1D6-43D4-A619-21B4A1990D2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E5D51A48-4E4A-4C89-A5C4-89556C8B818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64F238B3-E5CF-497C-B839-BBB3E545FB3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34FDC43-5162-4452-A00D-FA5A6C1BFD9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8B02E72-FBF5-400C-80E0-61D0920B154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1423BB3-5013-4AC3-B6EC-15C760853DA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54B4BA2-21BF-4F63-85E3-77DB0458E27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C480492-2455-491E-B8BA-B14F498260A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1051E40-C687-4681-BE32-560D88A1AC7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C8763978-DA51-4B33-9D4E-95745C5B51C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DC58ED80-F1B8-4F91-AE06-821185ECA6B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ru-RU" sz="60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60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0B4290-643E-43EC-AB6C-5168547FC61A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32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A5AAE5-D1B2-4DD6-898A-82C5CAE3786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32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B64C30F-A570-408E-976A-98FA1FA1E747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1F0B418-E8CF-4F00-A98D-3A522DB9F689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595890F-E6B2-4367-ABFB-534BE72492C9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4D2EA0B-265E-4CA7-A526-1A346E654BB2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60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60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29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D16B194-F351-4B99-8D9F-1DED4E679245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33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35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B9AFC83-7BAB-47F0-AA52-DD5B0E138B96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44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6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224F31A-5CF0-4630-9D83-F26F3C3F684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50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B1650EF-A723-4636-A0C4-D9FCCBFA3D85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8000"/>
          </a:blip>
          <a:stretch>
            <a:fillRect l="-16998" r="-16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54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6890EAA-2D27-4114-A053-B1E88C1DA7CE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3.xml"/><Relationship Id="rId11" Type="http://schemas.openxmlformats.org/officeDocument/2006/relationships/image" Target="../media/image17.png"/><Relationship Id="rId5" Type="http://schemas.openxmlformats.org/officeDocument/2006/relationships/image" Target="../media/image16.wmf"/><Relationship Id="rId10" Type="http://schemas.microsoft.com/office/2007/relationships/diagramDrawing" Target="../diagrams/drawing3.xml"/><Relationship Id="rId4" Type="http://schemas.openxmlformats.org/officeDocument/2006/relationships/oleObject" Target="../embeddings/oleObject1.bin"/><Relationship Id="rId9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8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" name="Прямоугольник 4"/>
          <p:cNvSpPr/>
          <p:nvPr/>
        </p:nvSpPr>
        <p:spPr>
          <a:xfrm>
            <a:off x="609480" y="1219320"/>
            <a:ext cx="11124720" cy="164484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u="none" strike="noStrike">
                <a:solidFill>
                  <a:srgbClr val="002060"/>
                </a:solidFill>
                <a:uFillTx/>
                <a:latin typeface="Times New Roman"/>
              </a:rPr>
              <a:t>Непроизводственный травматизм на железнодорожном транспорте.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u="none" strike="noStrike">
                <a:solidFill>
                  <a:srgbClr val="002060"/>
                </a:solidFill>
                <a:uFillTx/>
                <a:latin typeface="Times New Roman"/>
              </a:rPr>
              <a:t>Непроизводственный травматизм среди несовершеннолетних.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" name="Прямоугольник 4"/>
          <p:cNvSpPr/>
          <p:nvPr/>
        </p:nvSpPr>
        <p:spPr>
          <a:xfrm>
            <a:off x="609480" y="4876920"/>
            <a:ext cx="1112472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7604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u="none" strike="noStrike" dirty="0">
                <a:solidFill>
                  <a:srgbClr val="002060"/>
                </a:solidFill>
                <a:uFillTx/>
                <a:latin typeface="Times New Roman"/>
              </a:rPr>
              <a:t>Докладчик: </a:t>
            </a: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Times New Roman"/>
              </a:rPr>
              <a:t>старший государственный инспектор отдела </a:t>
            </a:r>
            <a:r>
              <a:rPr lang="ru-RU" sz="2000" b="1" u="none" strike="noStrike" dirty="0">
                <a:solidFill>
                  <a:srgbClr val="002060"/>
                </a:solidFill>
                <a:uFillTx/>
                <a:latin typeface="Times New Roman"/>
              </a:rPr>
              <a:t>надзора за опасными грузами, чрезвычайными ситуациями и пожарной безопасностью на подвижном </a:t>
            </a: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Times New Roman"/>
              </a:rPr>
              <a:t>составе</a:t>
            </a:r>
          </a:p>
          <a:p>
            <a:pPr marL="17604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Times New Roman"/>
              </a:rPr>
              <a:t>МТУ </a:t>
            </a:r>
            <a:r>
              <a:rPr lang="ru-RU" sz="2000" b="1" u="none" strike="noStrike" dirty="0">
                <a:solidFill>
                  <a:srgbClr val="002060"/>
                </a:solidFill>
                <a:uFillTx/>
                <a:latin typeface="Times New Roman"/>
              </a:rPr>
              <a:t>Ространснадзора по СЗФО  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604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Times New Roman"/>
              </a:rPr>
              <a:t>Петров Сергей Валерьевич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" name="Прямоугольник 4"/>
          <p:cNvSpPr/>
          <p:nvPr/>
        </p:nvSpPr>
        <p:spPr>
          <a:xfrm>
            <a:off x="636120" y="6287760"/>
            <a:ext cx="1112472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76040"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u="none" strike="noStrike" dirty="0">
                <a:solidFill>
                  <a:srgbClr val="002060"/>
                </a:solidFill>
                <a:uFillTx/>
                <a:latin typeface="Times New Roman"/>
              </a:rPr>
              <a:t>г. </a:t>
            </a: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Times New Roman"/>
              </a:rPr>
              <a:t>Петрозаводск, Республика Карелия, 2026 </a:t>
            </a:r>
            <a:r>
              <a:rPr lang="ru-RU" sz="2000" b="1" u="none" strike="noStrike" dirty="0">
                <a:solidFill>
                  <a:srgbClr val="002060"/>
                </a:solidFill>
                <a:uFillTx/>
                <a:latin typeface="Times New Roman"/>
              </a:rPr>
              <a:t>г.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1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Рисунок 8"/>
          <p:cNvPicPr/>
          <p:nvPr/>
        </p:nvPicPr>
        <p:blipFill>
          <a:blip r:embed="rId3"/>
          <a:stretch/>
        </p:blipFill>
        <p:spPr>
          <a:xfrm>
            <a:off x="201240" y="846000"/>
            <a:ext cx="2482560" cy="381168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93" name="Рисунок 1"/>
          <p:cNvPicPr/>
          <p:nvPr/>
        </p:nvPicPr>
        <p:blipFill>
          <a:blip r:embed="rId4"/>
          <a:srcRect l="20520" t="8900" r="20201" b="11347"/>
          <a:stretch/>
        </p:blipFill>
        <p:spPr>
          <a:xfrm>
            <a:off x="3160440" y="849960"/>
            <a:ext cx="2394360" cy="380772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94" name="Рисунок 2"/>
          <p:cNvPicPr/>
          <p:nvPr/>
        </p:nvPicPr>
        <p:blipFill>
          <a:blip r:embed="rId5"/>
          <a:stretch/>
        </p:blipFill>
        <p:spPr>
          <a:xfrm>
            <a:off x="6095880" y="846000"/>
            <a:ext cx="2529720" cy="391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Рисунок 4"/>
          <p:cNvPicPr/>
          <p:nvPr/>
        </p:nvPicPr>
        <p:blipFill>
          <a:blip r:embed="rId6"/>
          <a:stretch/>
        </p:blipFill>
        <p:spPr>
          <a:xfrm>
            <a:off x="9166680" y="870120"/>
            <a:ext cx="2529720" cy="3889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" name="Прямоугольник 9"/>
          <p:cNvSpPr/>
          <p:nvPr/>
        </p:nvSpPr>
        <p:spPr>
          <a:xfrm>
            <a:off x="353160" y="4842360"/>
            <a:ext cx="11484000" cy="191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u="none" strike="noStrike" dirty="0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КАТАЛОГ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u="none" strike="noStrike" dirty="0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"ЕДИНАЯ СИСТЕМА ЗНАКОВ БЕЗОПАСНОСТИ ДЛЯ ПРЕДУПРЕЖДЕНИЯ СЛУЧАЕВ ТРАВМИРОВАНИЯ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u="none" strike="noStrike" dirty="0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ГРАЖДАН НА ОБЪЕКТАХ ИНФРАСТРУКТУРЫ ОАО "РЖД«, утв. распоряжением ОАО "РЖД« от 29.12.2015 г. N 3122р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5" name="Рисунок 5"/>
          <p:cNvPicPr/>
          <p:nvPr/>
        </p:nvPicPr>
        <p:blipFill>
          <a:blip r:embed="rId4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Видео зацеперы тяжело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299" y="805962"/>
            <a:ext cx="10277405" cy="58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33" name="Рисунок 5"/>
          <p:cNvPicPr/>
          <p:nvPr/>
        </p:nvPicPr>
        <p:blipFill>
          <a:blip r:embed="rId3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Прямоугольник 4"/>
          <p:cNvSpPr/>
          <p:nvPr/>
        </p:nvSpPr>
        <p:spPr>
          <a:xfrm>
            <a:off x="2716919" y="814320"/>
            <a:ext cx="7510445" cy="398655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Остановить зацепинг может профилактика и неравнодушие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35" name="Объект 4"/>
          <p:cNvGraphicFramePr/>
          <p:nvPr/>
        </p:nvGraphicFramePr>
        <p:xfrm>
          <a:off x="92160" y="92160"/>
          <a:ext cx="999720" cy="437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showAsIcon="1" r:id="rId4" imgW="0" imgH="0" progId="Package">
                  <p:embed/>
                </p:oleObj>
              </mc:Choice>
              <mc:Fallback>
                <p:oleObj showAsIcon="1" r:id="rId4" imgW="0" imgH="0" progId="Package">
                  <p:embed/>
                  <p:pic>
                    <p:nvPicPr>
                      <p:cNvPr id="136" name="Объект 4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92160" y="92160"/>
                        <a:ext cx="999720" cy="43776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1422076294"/>
              </p:ext>
            </p:extLst>
          </p:nvPr>
        </p:nvGraphicFramePr>
        <p:xfrm>
          <a:off x="92160" y="1321424"/>
          <a:ext cx="11427292" cy="5387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7" name="Рисунок 11"/>
          <p:cNvSpPr/>
          <p:nvPr/>
        </p:nvSpPr>
        <p:spPr>
          <a:xfrm>
            <a:off x="92160" y="3103388"/>
            <a:ext cx="1686944" cy="1736969"/>
          </a:xfrm>
          <a:prstGeom prst="ellipse">
            <a:avLst/>
          </a:prstGeom>
          <a:blipFill rotWithShape="0">
            <a:blip r:embed="rId11"/>
            <a:srcRect/>
            <a:stretch/>
          </a:blipFill>
          <a:ln w="0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39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Прямоугольник 4"/>
          <p:cNvSpPr/>
          <p:nvPr/>
        </p:nvSpPr>
        <p:spPr>
          <a:xfrm>
            <a:off x="490320" y="3122280"/>
            <a:ext cx="10972440" cy="45540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400" b="1" u="none" strike="noStrike">
                <a:solidFill>
                  <a:srgbClr val="002060"/>
                </a:solidFill>
                <a:uFillTx/>
                <a:latin typeface="Times New Roman"/>
              </a:rPr>
              <a:t>Спасибо за внимание!</a:t>
            </a:r>
            <a:endParaRPr lang="ru-RU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7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883660701"/>
              </p:ext>
            </p:extLst>
          </p:nvPr>
        </p:nvGraphicFramePr>
        <p:xfrm>
          <a:off x="168840" y="1212480"/>
          <a:ext cx="11727720" cy="564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8" name="Прямоугольник 7"/>
          <p:cNvSpPr/>
          <p:nvPr/>
        </p:nvSpPr>
        <p:spPr>
          <a:xfrm>
            <a:off x="353160" y="725400"/>
            <a:ext cx="11638440" cy="729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Нормативно-правовая база</a:t>
            </a:r>
            <a:endParaRPr lang="ru-RU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6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Рисунок 6"/>
          <p:cNvPicPr/>
          <p:nvPr/>
        </p:nvPicPr>
        <p:blipFill>
          <a:blip r:embed="rId3"/>
          <a:stretch/>
        </p:blipFill>
        <p:spPr>
          <a:xfrm>
            <a:off x="495720" y="1080000"/>
            <a:ext cx="5704560" cy="5313960"/>
          </a:xfrm>
          <a:prstGeom prst="rect">
            <a:avLst/>
          </a:prstGeom>
          <a:noFill/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460433" y="1371600"/>
            <a:ext cx="5476463" cy="48204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травмированных в границах Октябрьской ж.д. граждан возраста от 60 лет и старше – 31.</a:t>
            </a:r>
          </a:p>
          <a:p>
            <a:pPr algn="ctr"/>
            <a:r>
              <a:rPr lang="ru-RU" sz="32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трое из них остались живы…</a:t>
            </a:r>
          </a:p>
          <a:p>
            <a:pPr algn="ctr"/>
            <a:endParaRPr lang="ru-RU" sz="3200" b="1" dirty="0" smtClean="0">
              <a:ln w="66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n w="66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3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74" name="Диаграмма 7"/>
          <p:cNvGraphicFramePr/>
          <p:nvPr/>
        </p:nvGraphicFramePr>
        <p:xfrm>
          <a:off x="636120" y="992880"/>
          <a:ext cx="11076480" cy="546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241768"/>
              </p:ext>
            </p:extLst>
          </p:nvPr>
        </p:nvGraphicFramePr>
        <p:xfrm>
          <a:off x="178902" y="884581"/>
          <a:ext cx="11767931" cy="567524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375516">
                  <a:extLst>
                    <a:ext uri="{9D8B030D-6E8A-4147-A177-3AD203B41FA5}">
                      <a16:colId xmlns:a16="http://schemas.microsoft.com/office/drawing/2014/main" val="1082258738"/>
                    </a:ext>
                  </a:extLst>
                </a:gridCol>
                <a:gridCol w="710622">
                  <a:extLst>
                    <a:ext uri="{9D8B030D-6E8A-4147-A177-3AD203B41FA5}">
                      <a16:colId xmlns:a16="http://schemas.microsoft.com/office/drawing/2014/main" val="585739993"/>
                    </a:ext>
                  </a:extLst>
                </a:gridCol>
                <a:gridCol w="710622">
                  <a:extLst>
                    <a:ext uri="{9D8B030D-6E8A-4147-A177-3AD203B41FA5}">
                      <a16:colId xmlns:a16="http://schemas.microsoft.com/office/drawing/2014/main" val="2974701691"/>
                    </a:ext>
                  </a:extLst>
                </a:gridCol>
                <a:gridCol w="954268">
                  <a:extLst>
                    <a:ext uri="{9D8B030D-6E8A-4147-A177-3AD203B41FA5}">
                      <a16:colId xmlns:a16="http://schemas.microsoft.com/office/drawing/2014/main" val="3767539591"/>
                    </a:ext>
                  </a:extLst>
                </a:gridCol>
                <a:gridCol w="755293">
                  <a:extLst>
                    <a:ext uri="{9D8B030D-6E8A-4147-A177-3AD203B41FA5}">
                      <a16:colId xmlns:a16="http://schemas.microsoft.com/office/drawing/2014/main" val="1480713363"/>
                    </a:ext>
                  </a:extLst>
                </a:gridCol>
                <a:gridCol w="710622">
                  <a:extLst>
                    <a:ext uri="{9D8B030D-6E8A-4147-A177-3AD203B41FA5}">
                      <a16:colId xmlns:a16="http://schemas.microsoft.com/office/drawing/2014/main" val="1374680807"/>
                    </a:ext>
                  </a:extLst>
                </a:gridCol>
                <a:gridCol w="710622">
                  <a:extLst>
                    <a:ext uri="{9D8B030D-6E8A-4147-A177-3AD203B41FA5}">
                      <a16:colId xmlns:a16="http://schemas.microsoft.com/office/drawing/2014/main" val="1486159208"/>
                    </a:ext>
                  </a:extLst>
                </a:gridCol>
                <a:gridCol w="954268">
                  <a:extLst>
                    <a:ext uri="{9D8B030D-6E8A-4147-A177-3AD203B41FA5}">
                      <a16:colId xmlns:a16="http://schemas.microsoft.com/office/drawing/2014/main" val="3150354911"/>
                    </a:ext>
                  </a:extLst>
                </a:gridCol>
                <a:gridCol w="755293">
                  <a:extLst>
                    <a:ext uri="{9D8B030D-6E8A-4147-A177-3AD203B41FA5}">
                      <a16:colId xmlns:a16="http://schemas.microsoft.com/office/drawing/2014/main" val="2317908752"/>
                    </a:ext>
                  </a:extLst>
                </a:gridCol>
                <a:gridCol w="710622">
                  <a:extLst>
                    <a:ext uri="{9D8B030D-6E8A-4147-A177-3AD203B41FA5}">
                      <a16:colId xmlns:a16="http://schemas.microsoft.com/office/drawing/2014/main" val="1135792694"/>
                    </a:ext>
                  </a:extLst>
                </a:gridCol>
                <a:gridCol w="710622">
                  <a:extLst>
                    <a:ext uri="{9D8B030D-6E8A-4147-A177-3AD203B41FA5}">
                      <a16:colId xmlns:a16="http://schemas.microsoft.com/office/drawing/2014/main" val="338862474"/>
                    </a:ext>
                  </a:extLst>
                </a:gridCol>
                <a:gridCol w="954268">
                  <a:extLst>
                    <a:ext uri="{9D8B030D-6E8A-4147-A177-3AD203B41FA5}">
                      <a16:colId xmlns:a16="http://schemas.microsoft.com/office/drawing/2014/main" val="212642399"/>
                    </a:ext>
                  </a:extLst>
                </a:gridCol>
                <a:gridCol w="755293">
                  <a:extLst>
                    <a:ext uri="{9D8B030D-6E8A-4147-A177-3AD203B41FA5}">
                      <a16:colId xmlns:a16="http://schemas.microsoft.com/office/drawing/2014/main" val="457623699"/>
                    </a:ext>
                  </a:extLst>
                </a:gridCol>
              </a:tblGrid>
              <a:tr h="21012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Железные дороги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Травмированных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на путях станций (чел)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Травмированных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на путях перегона (чел)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Травмированных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в пределах пассажирских платформ (чел)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51054"/>
                  </a:ext>
                </a:extLst>
              </a:tr>
              <a:tr h="989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+/-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+/-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+/-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95704708"/>
                  </a:ext>
                </a:extLst>
              </a:tr>
              <a:tr h="646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Октябрьская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-24,4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-18,5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8496944"/>
                  </a:ext>
                </a:extLst>
              </a:tr>
              <a:tr h="646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Калининградская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443523"/>
                  </a:ext>
                </a:extLst>
              </a:tr>
              <a:tr h="646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Северная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-33,3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-35,0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0255449"/>
                  </a:ext>
                </a:extLst>
              </a:tr>
              <a:tr h="646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-24,5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-15,2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672005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86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435725"/>
              </p:ext>
            </p:extLst>
          </p:nvPr>
        </p:nvGraphicFramePr>
        <p:xfrm>
          <a:off x="218936" y="890013"/>
          <a:ext cx="11827290" cy="1922761"/>
        </p:xfrm>
        <a:graphic>
          <a:graphicData uri="http://schemas.openxmlformats.org/drawingml/2006/table">
            <a:tbl>
              <a:tblPr/>
              <a:tblGrid>
                <a:gridCol w="1575403">
                  <a:extLst>
                    <a:ext uri="{9D8B030D-6E8A-4147-A177-3AD203B41FA5}">
                      <a16:colId xmlns:a16="http://schemas.microsoft.com/office/drawing/2014/main" val="2324362137"/>
                    </a:ext>
                  </a:extLst>
                </a:gridCol>
                <a:gridCol w="1356281">
                  <a:extLst>
                    <a:ext uri="{9D8B030D-6E8A-4147-A177-3AD203B41FA5}">
                      <a16:colId xmlns:a16="http://schemas.microsoft.com/office/drawing/2014/main" val="3192542242"/>
                    </a:ext>
                  </a:extLst>
                </a:gridCol>
                <a:gridCol w="1406145">
                  <a:extLst>
                    <a:ext uri="{9D8B030D-6E8A-4147-A177-3AD203B41FA5}">
                      <a16:colId xmlns:a16="http://schemas.microsoft.com/office/drawing/2014/main" val="2882644349"/>
                    </a:ext>
                  </a:extLst>
                </a:gridCol>
                <a:gridCol w="1585651">
                  <a:extLst>
                    <a:ext uri="{9D8B030D-6E8A-4147-A177-3AD203B41FA5}">
                      <a16:colId xmlns:a16="http://schemas.microsoft.com/office/drawing/2014/main" val="2079856119"/>
                    </a:ext>
                  </a:extLst>
                </a:gridCol>
                <a:gridCol w="1735242">
                  <a:extLst>
                    <a:ext uri="{9D8B030D-6E8A-4147-A177-3AD203B41FA5}">
                      <a16:colId xmlns:a16="http://schemas.microsoft.com/office/drawing/2014/main" val="1045465052"/>
                    </a:ext>
                  </a:extLst>
                </a:gridCol>
                <a:gridCol w="1406144">
                  <a:extLst>
                    <a:ext uri="{9D8B030D-6E8A-4147-A177-3AD203B41FA5}">
                      <a16:colId xmlns:a16="http://schemas.microsoft.com/office/drawing/2014/main" val="897156677"/>
                    </a:ext>
                  </a:extLst>
                </a:gridCol>
                <a:gridCol w="1337041">
                  <a:extLst>
                    <a:ext uri="{9D8B030D-6E8A-4147-A177-3AD203B41FA5}">
                      <a16:colId xmlns:a16="http://schemas.microsoft.com/office/drawing/2014/main" val="2014359639"/>
                    </a:ext>
                  </a:extLst>
                </a:gridCol>
                <a:gridCol w="1425383">
                  <a:extLst>
                    <a:ext uri="{9D8B030D-6E8A-4147-A177-3AD203B41FA5}">
                      <a16:colId xmlns:a16="http://schemas.microsoft.com/office/drawing/2014/main" val="2525450294"/>
                    </a:ext>
                  </a:extLst>
                </a:gridCol>
              </a:tblGrid>
              <a:tr h="77818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Контрольные (надзорные) мероприятия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Профилактические мероприятия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527250"/>
                  </a:ext>
                </a:extLst>
              </a:tr>
              <a:tr h="752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Выездное обследование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Выявлено нарушений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Устранено нарушений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Предостережение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Информирование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Консультации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Участие в совещаниях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Опубликовано статей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336622"/>
                  </a:ext>
                </a:extLst>
              </a:tr>
              <a:tr h="392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8235290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72" y="3017347"/>
            <a:ext cx="5464980" cy="307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40763" y="6126026"/>
            <a:ext cx="5892800" cy="6442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Межведомственное совещание по вопросам непроизводственного травматизма, г. Санкт-Петербург</a:t>
            </a:r>
            <a:endParaRPr lang="ru-RU" sz="16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26026"/>
            <a:ext cx="5892800" cy="6442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предупреждающих знаков,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Чудово </a:t>
            </a:r>
            <a:endParaRPr lang="ru-RU" sz="16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46" y="2812774"/>
            <a:ext cx="4701308" cy="36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86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Прямоугольник 4"/>
          <p:cNvSpPr/>
          <p:nvPr/>
        </p:nvSpPr>
        <p:spPr>
          <a:xfrm>
            <a:off x="425988" y="595064"/>
            <a:ext cx="11638440" cy="729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u="none" strike="noStrike" dirty="0" smtClean="0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Распределение случаев травмирования, допущенных в Республике Карелия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060418"/>
              </p:ext>
            </p:extLst>
          </p:nvPr>
        </p:nvGraphicFramePr>
        <p:xfrm>
          <a:off x="298656" y="1240905"/>
          <a:ext cx="11618361" cy="5358955"/>
        </p:xfrm>
        <a:graphic>
          <a:graphicData uri="http://schemas.openxmlformats.org/drawingml/2006/table">
            <a:tbl>
              <a:tblPr/>
              <a:tblGrid>
                <a:gridCol w="480226">
                  <a:extLst>
                    <a:ext uri="{9D8B030D-6E8A-4147-A177-3AD203B41FA5}">
                      <a16:colId xmlns:a16="http://schemas.microsoft.com/office/drawing/2014/main" val="1384212006"/>
                    </a:ext>
                  </a:extLst>
                </a:gridCol>
                <a:gridCol w="743575">
                  <a:extLst>
                    <a:ext uri="{9D8B030D-6E8A-4147-A177-3AD203B41FA5}">
                      <a16:colId xmlns:a16="http://schemas.microsoft.com/office/drawing/2014/main" val="4236745811"/>
                    </a:ext>
                  </a:extLst>
                </a:gridCol>
                <a:gridCol w="1796972">
                  <a:extLst>
                    <a:ext uri="{9D8B030D-6E8A-4147-A177-3AD203B41FA5}">
                      <a16:colId xmlns:a16="http://schemas.microsoft.com/office/drawing/2014/main" val="2861895437"/>
                    </a:ext>
                  </a:extLst>
                </a:gridCol>
                <a:gridCol w="1270274">
                  <a:extLst>
                    <a:ext uri="{9D8B030D-6E8A-4147-A177-3AD203B41FA5}">
                      <a16:colId xmlns:a16="http://schemas.microsoft.com/office/drawing/2014/main" val="971305997"/>
                    </a:ext>
                  </a:extLst>
                </a:gridCol>
                <a:gridCol w="1580097">
                  <a:extLst>
                    <a:ext uri="{9D8B030D-6E8A-4147-A177-3AD203B41FA5}">
                      <a16:colId xmlns:a16="http://schemas.microsoft.com/office/drawing/2014/main" val="3924851289"/>
                    </a:ext>
                  </a:extLst>
                </a:gridCol>
                <a:gridCol w="790048">
                  <a:extLst>
                    <a:ext uri="{9D8B030D-6E8A-4147-A177-3AD203B41FA5}">
                      <a16:colId xmlns:a16="http://schemas.microsoft.com/office/drawing/2014/main" val="1901313535"/>
                    </a:ext>
                  </a:extLst>
                </a:gridCol>
                <a:gridCol w="774559">
                  <a:extLst>
                    <a:ext uri="{9D8B030D-6E8A-4147-A177-3AD203B41FA5}">
                      <a16:colId xmlns:a16="http://schemas.microsoft.com/office/drawing/2014/main" val="3491045779"/>
                    </a:ext>
                  </a:extLst>
                </a:gridCol>
                <a:gridCol w="821031">
                  <a:extLst>
                    <a:ext uri="{9D8B030D-6E8A-4147-A177-3AD203B41FA5}">
                      <a16:colId xmlns:a16="http://schemas.microsoft.com/office/drawing/2014/main" val="3112660077"/>
                    </a:ext>
                  </a:extLst>
                </a:gridCol>
                <a:gridCol w="1347730">
                  <a:extLst>
                    <a:ext uri="{9D8B030D-6E8A-4147-A177-3AD203B41FA5}">
                      <a16:colId xmlns:a16="http://schemas.microsoft.com/office/drawing/2014/main" val="862041270"/>
                    </a:ext>
                  </a:extLst>
                </a:gridCol>
                <a:gridCol w="2013849">
                  <a:extLst>
                    <a:ext uri="{9D8B030D-6E8A-4147-A177-3AD203B41FA5}">
                      <a16:colId xmlns:a16="http://schemas.microsoft.com/office/drawing/2014/main" val="867494258"/>
                    </a:ext>
                  </a:extLst>
                </a:gridCol>
              </a:tblGrid>
              <a:tr h="423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</a:t>
                      </a:r>
                    </a:p>
                  </a:txBody>
                  <a:tcPr marL="5994" marR="5994" marT="59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Дата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Перегон(станция)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Место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Пострадавший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Возраст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Исход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Суицид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Алкогольное опьянение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Причина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4545878"/>
                  </a:ext>
                </a:extLst>
              </a:tr>
              <a:tr h="8405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04.02.2025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Петрозаводск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на путях станций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женщина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22 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Хождения по ж.д. путям (обнаружение) в не установленном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месте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5756499"/>
                  </a:ext>
                </a:extLst>
              </a:tr>
              <a:tr h="783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02.04.2025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Онежский-Голиковка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Мост/виадук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мужчина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31 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Хождения по ж.д. путям (обнаружение) в не установленном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месте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043175"/>
                  </a:ext>
                </a:extLst>
              </a:tr>
              <a:tr h="291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07.07.2025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Сегежа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на путях станций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мужчина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44 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Травмирования на пешеходном настиле 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0993803"/>
                  </a:ext>
                </a:extLst>
              </a:tr>
              <a:tr h="732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21.07.2025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Деревянка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Регулируемый железнодорожный переезд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мужчина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54 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Хождения по ж.д. путям (обнаружение) в не установленном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месте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593321"/>
                  </a:ext>
                </a:extLst>
              </a:tr>
              <a:tr h="488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24.07.2025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Кяппесельга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на путях станций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мужчина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52 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Хождения по ж.д. путям (обнаружение) в не установленном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месте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7211543"/>
                  </a:ext>
                </a:extLst>
              </a:tr>
              <a:tr h="291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6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25.08.2025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Петрозаводск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на путях станций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женщина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38 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Травмирования на пешеходном настиле 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0500272"/>
                  </a:ext>
                </a:extLst>
              </a:tr>
              <a:tr h="291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7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22.09.2025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Кемь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на путях станций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мужчина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25 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Нахождения на крыше вагона (падение с него)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4429576"/>
                  </a:ext>
                </a:extLst>
              </a:tr>
              <a:tr h="625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8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23.11.2025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Май-Губа-Сегежа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на путях перегонов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мужчина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47 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Хождения по ж.д. путям (обнаружение) в не установленном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месте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9970935"/>
                  </a:ext>
                </a:extLst>
              </a:tr>
              <a:tr h="5891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9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26.12.2025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Петрозаводск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на путях станций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девочка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16 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ДА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Хождения по ж.д. путям (обнаружение) в не установленном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месте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94" marR="5994" marT="59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478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24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1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" name="Рисунок 1"/>
          <p:cNvPicPr/>
          <p:nvPr/>
        </p:nvPicPr>
        <p:blipFill>
          <a:blip r:embed="rId3"/>
          <a:stretch/>
        </p:blipFill>
        <p:spPr>
          <a:xfrm>
            <a:off x="3870036" y="3639126"/>
            <a:ext cx="4319244" cy="3055073"/>
          </a:xfrm>
          <a:prstGeom prst="rect">
            <a:avLst/>
          </a:prstGeom>
          <a:noFill/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Рисунок 2"/>
          <p:cNvPicPr/>
          <p:nvPr/>
        </p:nvPicPr>
        <p:blipFill>
          <a:blip r:embed="rId4"/>
          <a:stretch/>
        </p:blipFill>
        <p:spPr>
          <a:xfrm>
            <a:off x="8645236" y="1594513"/>
            <a:ext cx="3289044" cy="4296949"/>
          </a:xfrm>
          <a:prstGeom prst="rect">
            <a:avLst/>
          </a:prstGeom>
          <a:noFill/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Рисунок 4"/>
          <p:cNvPicPr/>
          <p:nvPr/>
        </p:nvPicPr>
        <p:blipFill>
          <a:blip r:embed="rId5"/>
          <a:srcRect t="6990"/>
          <a:stretch/>
        </p:blipFill>
        <p:spPr>
          <a:xfrm>
            <a:off x="415635" y="1594513"/>
            <a:ext cx="3933331" cy="2741400"/>
          </a:xfrm>
          <a:prstGeom prst="rect">
            <a:avLst/>
          </a:prstGeom>
          <a:noFill/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8"/>
          <p:cNvSpPr/>
          <p:nvPr/>
        </p:nvSpPr>
        <p:spPr>
          <a:xfrm>
            <a:off x="415635" y="800066"/>
            <a:ext cx="10828080" cy="576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u="none" strike="noStrike" dirty="0" smtClean="0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Профилактическая работа 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8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Прямоугольник 10"/>
          <p:cNvSpPr/>
          <p:nvPr/>
        </p:nvSpPr>
        <p:spPr>
          <a:xfrm>
            <a:off x="353160" y="725400"/>
            <a:ext cx="11638440" cy="729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2400" b="1" u="none" strike="noStrike">
              <a:solidFill>
                <a:schemeClr val="accent5">
                  <a:lumMod val="50000"/>
                </a:schemeClr>
              </a:solidFill>
              <a:uFillTx/>
              <a:latin typeface="Times New Roman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679407510"/>
              </p:ext>
            </p:extLst>
          </p:nvPr>
        </p:nvGraphicFramePr>
        <p:xfrm>
          <a:off x="1119742" y="1064113"/>
          <a:ext cx="10871858" cy="553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800" y="944233"/>
            <a:ext cx="1219306" cy="1219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3"/>
          <p:cNvSpPr/>
          <p:nvPr/>
        </p:nvSpPr>
        <p:spPr>
          <a:xfrm>
            <a:off x="0" y="0"/>
            <a:ext cx="12191760" cy="685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Межрегиональное территориальное управление Федеральной службы по надзору в сфере транспорта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Times New Roman"/>
              </a:rPr>
              <a:t>по Северо-Западному федеральному округу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86" name="Рисунок 5"/>
          <p:cNvPicPr/>
          <p:nvPr/>
        </p:nvPicPr>
        <p:blipFill>
          <a:blip r:embed="rId2"/>
          <a:stretch/>
        </p:blipFill>
        <p:spPr>
          <a:xfrm>
            <a:off x="69840" y="39600"/>
            <a:ext cx="565920" cy="56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Прямоугольник 8"/>
          <p:cNvSpPr/>
          <p:nvPr/>
        </p:nvSpPr>
        <p:spPr>
          <a:xfrm>
            <a:off x="352800" y="766648"/>
            <a:ext cx="10828080" cy="1043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На инфраструктуре, железнодорожных путях необщего пользования пешеходные переходы в одном уровне с железнодорожными путями оборудуются пешеходными настилами, указателями и предупредительными надписями. 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546" y="5896306"/>
            <a:ext cx="5892800" cy="744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месте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травмирования на ст. Деревянка было проведено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выездное обследование.</a:t>
            </a:r>
            <a:endParaRPr lang="ru-RU" sz="16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5" y="1890492"/>
            <a:ext cx="6745526" cy="379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991927" y="1891136"/>
            <a:ext cx="4944969" cy="43009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травмированных в границах </a:t>
            </a:r>
            <a:r>
              <a:rPr lang="ru-RU" sz="32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Карелия – 9, из них смертельно травмированы 5, в том числе – 1 несовершеннолетний.</a:t>
            </a:r>
            <a:endParaRPr lang="ru-RU" sz="3200" b="1" dirty="0" smtClean="0">
              <a:ln w="66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n w="66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</TotalTime>
  <Words>921</Words>
  <Application>Microsoft Office PowerPoint</Application>
  <PresentationFormat>Широкоэкранный</PresentationFormat>
  <Paragraphs>247</Paragraphs>
  <Slides>13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32" baseType="lpstr">
      <vt:lpstr>Arial</vt:lpstr>
      <vt:lpstr>Arial Cyr</vt:lpstr>
      <vt:lpstr>Calibri</vt:lpstr>
      <vt:lpstr>Calibri Light</vt:lpstr>
      <vt:lpstr>Symbol</vt:lpstr>
      <vt:lpstr>Times New Roman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Package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79213</dc:creator>
  <dc:description/>
  <cp:lastModifiedBy>79213</cp:lastModifiedBy>
  <cp:revision>230</cp:revision>
  <dcterms:created xsi:type="dcterms:W3CDTF">2025-02-06T18:00:07Z</dcterms:created>
  <dcterms:modified xsi:type="dcterms:W3CDTF">2026-03-09T06:58:28Z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19</vt:i4>
  </property>
</Properties>
</file>